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776" r:id="rId2"/>
    <p:sldId id="371" r:id="rId3"/>
    <p:sldId id="372" r:id="rId4"/>
    <p:sldId id="373" r:id="rId5"/>
    <p:sldId id="374" r:id="rId6"/>
    <p:sldId id="375" r:id="rId7"/>
    <p:sldId id="376" r:id="rId8"/>
    <p:sldId id="385" r:id="rId9"/>
    <p:sldId id="377" r:id="rId10"/>
    <p:sldId id="379" r:id="rId11"/>
    <p:sldId id="380" r:id="rId12"/>
    <p:sldId id="381" r:id="rId13"/>
    <p:sldId id="382" r:id="rId14"/>
    <p:sldId id="383" r:id="rId15"/>
    <p:sldId id="384" r:id="rId16"/>
    <p:sldId id="82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MacQuillin" initials="IM" lastIdx="2" clrIdx="0">
    <p:extLst>
      <p:ext uri="{19B8F6BF-5375-455C-9EA6-DF929625EA0E}">
        <p15:presenceInfo xmlns:p15="http://schemas.microsoft.com/office/powerpoint/2012/main" userId="S::ianmacquillin@rogare.net::1ad97201-b9e1-421f-8f08-aba26f8af3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14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73105-CE8A-3148-8081-C0BB27B1B480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32DD-4822-0F4D-95DB-B21D7C663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3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2ab255094a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g12ab255094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2ab255094a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g12ab255094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12ab255094a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does success look like?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C0C0C"/>
                </a:solidFill>
                <a:latin typeface="Avenir Medium" panose="02000503020000020003" pitchFamily="2" charset="0"/>
                <a:ea typeface="Avenir"/>
                <a:cs typeface="Avenir"/>
                <a:sym typeface="Avenir"/>
              </a:rPr>
              <a:t>A way of talking about these issues and a framework to help shape discussions.</a:t>
            </a:r>
            <a:endParaRPr dirty="0">
              <a:solidFill>
                <a:srgbClr val="0C0C0C"/>
              </a:solidFill>
              <a:latin typeface="Avenir Medium" panose="02000503020000020003" pitchFamily="2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9" name="Google Shape;899;g12ab255094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12ab255094a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g12ab255094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2ab255094a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12ab255094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2ab255094a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venir Medium" panose="02000503020000020003" pitchFamily="2" charset="0"/>
                <a:ea typeface="Avenir"/>
                <a:cs typeface="Avenir"/>
                <a:sym typeface="Avenir"/>
              </a:rPr>
              <a:t>for example, musicians making and selling music without the need for intermediary record companies, or people booking holidays without needing to go through a travel agent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g12ab255094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2ab255094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12ab255094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2ab255094a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g12ab25509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AutoNum type="arabicPeriod"/>
            </a:pPr>
            <a:r>
              <a:rPr lang="en-US" sz="1100" dirty="0">
                <a:latin typeface="Avenir Medium" panose="02000503020000020003" pitchFamily="2" charset="0"/>
                <a:ea typeface="Avenir"/>
                <a:cs typeface="Avenir"/>
                <a:sym typeface="Avenir"/>
              </a:rPr>
              <a:t>What is disintermediated giving? What </a:t>
            </a:r>
            <a:r>
              <a:rPr lang="en-US" sz="1100" dirty="0" err="1">
                <a:latin typeface="Avenir Medium" panose="02000503020000020003" pitchFamily="2" charset="0"/>
                <a:ea typeface="Avenir"/>
                <a:cs typeface="Avenir"/>
                <a:sym typeface="Avenir"/>
              </a:rPr>
              <a:t>categorisations</a:t>
            </a:r>
            <a:r>
              <a:rPr lang="en-US" sz="1100" dirty="0">
                <a:latin typeface="Avenir Medium" panose="02000503020000020003" pitchFamily="2" charset="0"/>
                <a:ea typeface="Avenir"/>
                <a:cs typeface="Avenir"/>
                <a:sym typeface="Avenir"/>
              </a:rPr>
              <a:t>/definitions are needed?</a:t>
            </a:r>
            <a:endParaRPr sz="1100" dirty="0">
              <a:latin typeface="Avenir Medium" panose="02000503020000020003" pitchFamily="2" charset="0"/>
              <a:ea typeface="Avenir"/>
              <a:cs typeface="Avenir"/>
              <a:sym typeface="Avenir"/>
            </a:endParaRPr>
          </a:p>
          <a:p>
            <a:pPr marL="228600" lvl="0" indent="-2984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AutoNum type="arabicPeriod"/>
            </a:pPr>
            <a:r>
              <a:rPr lang="en-US" sz="1100" dirty="0">
                <a:latin typeface="Avenir Medium" panose="02000503020000020003" pitchFamily="2" charset="0"/>
                <a:ea typeface="Avenir"/>
                <a:cs typeface="Avenir"/>
                <a:sym typeface="Avenir"/>
              </a:rPr>
              <a:t>What do we know about it; what don’t we know – where are the knowledge gaps?</a:t>
            </a:r>
            <a:endParaRPr sz="1100" dirty="0">
              <a:latin typeface="Avenir Medium" panose="02000503020000020003" pitchFamily="2" charset="0"/>
              <a:ea typeface="Avenir"/>
              <a:cs typeface="Avenir"/>
              <a:sym typeface="Avenir"/>
            </a:endParaRPr>
          </a:p>
          <a:p>
            <a:pPr marL="228600" lvl="0" indent="-2984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AutoNum type="arabicPeriod"/>
            </a:pPr>
            <a:r>
              <a:rPr lang="en-US" sz="1100" dirty="0">
                <a:latin typeface="Avenir Medium" panose="02000503020000020003" pitchFamily="2" charset="0"/>
                <a:ea typeface="Avenir"/>
                <a:cs typeface="Avenir"/>
                <a:sym typeface="Avenir"/>
              </a:rPr>
              <a:t>What challenges, particularly ethical ones, are thrown up by disintermediated giving and how can we meet/overcome them?</a:t>
            </a:r>
            <a:endParaRPr sz="1100" dirty="0">
              <a:latin typeface="Avenir Medium" panose="02000503020000020003" pitchFamily="2" charset="0"/>
              <a:ea typeface="Avenir"/>
              <a:cs typeface="Avenir"/>
              <a:sym typeface="Avenir"/>
            </a:endParaRPr>
          </a:p>
          <a:p>
            <a:pPr marL="228600" lvl="0" indent="-2984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AutoNum type="arabicPeriod"/>
            </a:pPr>
            <a:r>
              <a:rPr lang="en-US" sz="1100" dirty="0">
                <a:latin typeface="Avenir Medium" panose="02000503020000020003" pitchFamily="2" charset="0"/>
                <a:ea typeface="Avenir"/>
                <a:cs typeface="Avenir"/>
                <a:sym typeface="Avenir"/>
              </a:rPr>
              <a:t>How can charities make disintermediated giving work for/with them? </a:t>
            </a:r>
            <a:endParaRPr sz="1100" dirty="0">
              <a:latin typeface="Avenir Medium" panose="02000503020000020003" pitchFamily="2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2ab255094a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g12ab25509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2ab25509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g12ab25509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2ab255094a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g12ab255094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2ab255094a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g12ab255094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89000">
              <a:schemeClr val="bg2">
                <a:tint val="98000"/>
                <a:satMod val="130000"/>
                <a:shade val="90000"/>
                <a:lumMod val="103000"/>
                <a:alpha val="6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l">
              <a:defRPr sz="6000" baseline="0"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3152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3BD52-55F5-8848-975B-488073426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303" y="-1022652"/>
            <a:ext cx="4638303" cy="3277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0BBFCB-4842-AA49-A400-4621B3A6DD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726" y="5654978"/>
            <a:ext cx="685248" cy="685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D2C27A-0E57-BF48-ACBE-21014EB2BF45}"/>
              </a:ext>
            </a:extLst>
          </p:cNvPr>
          <p:cNvSpPr txBox="1"/>
          <p:nvPr userDrawn="1"/>
        </p:nvSpPr>
        <p:spPr>
          <a:xfrm>
            <a:off x="7633252" y="6444477"/>
            <a:ext cx="1510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Avenir Medium" panose="02000503020000020003" pitchFamily="2" charset="0"/>
              </a:rPr>
              <a:t>www.rogare.net</a:t>
            </a:r>
            <a:endParaRPr lang="en-US" sz="1200" baseline="0" dirty="0">
              <a:latin typeface="Avenir Medium" panose="02000503020000020003" pitchFamily="2" charset="0"/>
            </a:endParaRPr>
          </a:p>
          <a:p>
            <a:endParaRPr lang="en-US" b="0" i="0" dirty="0">
              <a:latin typeface="Avenir Medium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B4EA02-5ACD-E04D-B17C-C76E23B2D4E0}"/>
              </a:ext>
            </a:extLst>
          </p:cNvPr>
          <p:cNvSpPr txBox="1"/>
          <p:nvPr userDrawn="1"/>
        </p:nvSpPr>
        <p:spPr>
          <a:xfrm>
            <a:off x="129209" y="6352833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Rethinking Fundraising</a:t>
            </a:r>
          </a:p>
        </p:txBody>
      </p:sp>
    </p:spTree>
    <p:extLst>
      <p:ext uri="{BB962C8B-B14F-4D97-AF65-F5344CB8AC3E}">
        <p14:creationId xmlns:p14="http://schemas.microsoft.com/office/powerpoint/2010/main" val="174201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5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0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39000">
              <a:schemeClr val="tx1"/>
            </a:gs>
            <a:gs pos="2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baseline="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baseline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41B0F26-D41A-B644-B81C-B8BD3BC2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8504" y="5716103"/>
            <a:ext cx="595796" cy="595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EB9404-580B-5F48-887E-F5F3ADD3DE46}"/>
              </a:ext>
            </a:extLst>
          </p:cNvPr>
          <p:cNvSpPr txBox="1"/>
          <p:nvPr userDrawn="1"/>
        </p:nvSpPr>
        <p:spPr>
          <a:xfrm>
            <a:off x="7802216" y="6356351"/>
            <a:ext cx="1361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bg2">
                    <a:lumMod val="75000"/>
                  </a:schemeClr>
                </a:solidFill>
                <a:latin typeface="Avenir Medium" panose="02000503020000020003" pitchFamily="2" charset="0"/>
              </a:rPr>
              <a:t>www.rogare.net</a:t>
            </a:r>
            <a:endParaRPr lang="en-US" sz="1200" baseline="0" dirty="0">
              <a:solidFill>
                <a:schemeClr val="bg2">
                  <a:lumMod val="75000"/>
                </a:schemeClr>
              </a:solidFill>
              <a:latin typeface="Avenir Medium" panose="02000503020000020003" pitchFamily="2" charset="0"/>
            </a:endParaRPr>
          </a:p>
          <a:p>
            <a:endParaRPr lang="en-US" b="0" i="0" dirty="0">
              <a:latin typeface="Avenir Medium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26C9C-89BE-794F-A63C-BE5C22D4CD0F}"/>
              </a:ext>
            </a:extLst>
          </p:cNvPr>
          <p:cNvSpPr txBox="1"/>
          <p:nvPr userDrawn="1"/>
        </p:nvSpPr>
        <p:spPr>
          <a:xfrm>
            <a:off x="129209" y="6352833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Rethinking Fundraising</a:t>
            </a:r>
          </a:p>
        </p:txBody>
      </p:sp>
    </p:spTree>
    <p:extLst>
      <p:ext uri="{BB962C8B-B14F-4D97-AF65-F5344CB8AC3E}">
        <p14:creationId xmlns:p14="http://schemas.microsoft.com/office/powerpoint/2010/main" val="1080613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3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5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1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8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fld id="{B124EDBA-E9B4-F74A-9545-28270C4E7624}" type="datetimeFigureOut">
              <a:rPr lang="en-US" smtClean="0"/>
              <a:pPr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fld id="{281E924B-7012-914B-B771-B830E08937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1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5539-0243-3B4A-8A8F-8DECAF266D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Disintermediated giving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B19B8-5FA5-2749-ADBA-3F4C56A960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Juniper </a:t>
            </a:r>
            <a:r>
              <a:rPr lang="en-US" dirty="0" err="1"/>
              <a:t>Locilento</a:t>
            </a:r>
            <a:r>
              <a:rPr lang="en-US" dirty="0"/>
              <a:t> CFRE</a:t>
            </a:r>
          </a:p>
          <a:p>
            <a:r>
              <a:rPr lang="en-US" dirty="0"/>
              <a:t>Community Food </a:t>
            </a:r>
            <a:r>
              <a:rPr lang="en-US" dirty="0" err="1"/>
              <a:t>Centres</a:t>
            </a:r>
            <a:r>
              <a:rPr lang="en-US" dirty="0"/>
              <a:t> Canada</a:t>
            </a:r>
          </a:p>
          <a:p>
            <a:r>
              <a:rPr lang="en-US" dirty="0"/>
              <a:t>Ryerson University (Toronto)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B91BB-B718-D062-FF2A-86632868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480" y="110919"/>
            <a:ext cx="1409768" cy="14097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10B8B0-9D0C-328B-027E-ABF2E3656197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A0B70-5E0F-F844-2F8B-541A77A02457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0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2ab255094a_0_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/>
              <a:t>Typology</a:t>
            </a:r>
            <a:endParaRPr/>
          </a:p>
        </p:txBody>
      </p:sp>
      <p:sp>
        <p:nvSpPr>
          <p:cNvPr id="884" name="Google Shape;884;g12ab255094a_0_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44444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Type B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The charity/NPO fundraising function is disintermediated, and donations arrive at the charity outside the control of its functional fundraising efforts.</a:t>
            </a:r>
            <a:endParaRPr sz="24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TWESTIVAL</a:t>
            </a:r>
            <a:endParaRPr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>
              <a:solidFill>
                <a:srgbClr val="44444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2ab255094a_0_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/>
              <a:t>Typology</a:t>
            </a:r>
            <a:endParaRPr/>
          </a:p>
        </p:txBody>
      </p:sp>
      <p:sp>
        <p:nvSpPr>
          <p:cNvPr id="890" name="Google Shape;890;g12ab255094a_0_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44444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Type C</a:t>
            </a:r>
            <a:endParaRPr sz="3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 organisation other than a charity or traditional nonprofit organisation disintermediates charities from the entire process of providing help. </a:t>
            </a:r>
            <a:endParaRPr sz="2400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➔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Commercial sector -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i.e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B corps</a:t>
            </a:r>
            <a:endParaRPr sz="2400" dirty="0">
              <a:solidFill>
                <a:schemeClr val="bg2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>
              <a:solidFill>
                <a:srgbClr val="44444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12ab255094a_0_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 dirty="0"/>
              <a:t>Typology</a:t>
            </a:r>
            <a:endParaRPr dirty="0"/>
          </a:p>
        </p:txBody>
      </p:sp>
      <p:sp>
        <p:nvSpPr>
          <p:cNvPr id="896" name="Google Shape;896;g12ab255094a_0_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44444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Type D</a:t>
            </a:r>
            <a:endParaRPr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Charity/nonprofit operations in the global North are disintermediated, with people giving directly to Southern NGOs.</a:t>
            </a:r>
            <a:endParaRPr sz="2400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814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trend among development NGOs to relocate the operations and decision-making to the countries in which services are delivered</a:t>
            </a:r>
            <a:endParaRPr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lvl="0" indent="-35814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Diaspora giving</a:t>
            </a:r>
            <a:endParaRPr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100" dirty="0">
              <a:solidFill>
                <a:srgbClr val="44444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12ab255094a_0_5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/>
              <a:t>Preliminary Research Question</a:t>
            </a:r>
            <a:endParaRPr/>
          </a:p>
        </p:txBody>
      </p:sp>
      <p:sp>
        <p:nvSpPr>
          <p:cNvPr id="902" name="Google Shape;902;g12ab255094a_0_5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Looking ahead a decade….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1143000" lvl="1" indent="-457200">
              <a:lnSpc>
                <a:spcPct val="115000"/>
              </a:lnSpc>
              <a:spcBef>
                <a:spcPts val="600"/>
              </a:spcBef>
            </a:pPr>
            <a:r>
              <a:rPr lang="en-US" sz="2600" i="1" dirty="0"/>
              <a:t>if </a:t>
            </a:r>
            <a:r>
              <a:rPr lang="en-US" sz="2600" dirty="0"/>
              <a:t>the majority of giving were disintermediated in a way that provided money directly to beneficiaries….</a:t>
            </a:r>
            <a:endParaRPr sz="2600" dirty="0"/>
          </a:p>
          <a:p>
            <a:pPr marL="1143000" lvl="1" indent="-457200">
              <a:lnSpc>
                <a:spcPct val="115000"/>
              </a:lnSpc>
              <a:spcBef>
                <a:spcPts val="600"/>
              </a:spcBef>
            </a:pPr>
            <a:r>
              <a:rPr lang="en-US" sz="2600" dirty="0"/>
              <a:t>would this be in the best interests of people who currently rely on the services provided by charities?</a:t>
            </a:r>
            <a:endParaRPr sz="2600" dirty="0"/>
          </a:p>
          <a:p>
            <a:pPr marL="2286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C0C0C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2ab255094a_0_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/>
              <a:t>Preliminary Issues</a:t>
            </a:r>
            <a:endParaRPr/>
          </a:p>
        </p:txBody>
      </p:sp>
      <p:sp>
        <p:nvSpPr>
          <p:cNvPr id="908" name="Google Shape;908;g12ab255094a_0_6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➔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Ethics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➔"/>
            </a:pPr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Donor dominance</a:t>
            </a:r>
            <a:endParaRPr sz="3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➔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Framing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➔"/>
            </a:pPr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Regulation &amp; accountability.</a:t>
            </a:r>
            <a:endParaRPr sz="3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286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sz="11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C0C0C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2ab255094a_0_6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/>
              <a:t>Project Outputs</a:t>
            </a:r>
            <a:endParaRPr/>
          </a:p>
        </p:txBody>
      </p:sp>
      <p:sp>
        <p:nvSpPr>
          <p:cNvPr id="914" name="Google Shape;914;g12ab255094a_0_6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➔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Initial research paper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➔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Typology 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➔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Long-form blogs</a:t>
            </a:r>
            <a:r>
              <a:rPr lang="en-US" sz="3000" dirty="0">
                <a:solidFill>
                  <a:schemeClr val="dk1"/>
                </a:solidFill>
              </a:rPr>
              <a:t>.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2286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C0C0C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1DC2-AA94-A023-BB44-D5746AF3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Rogare Associate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93A40-F43C-4B28-4D57-0EE854231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2832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Rogare is supported in our work by a number of Associate Members – partners to the fundraising sector that share our critical fundraising ethos. It is because of this support that we can make all our work freely available to the fundraising profession.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20891DA-C3DC-75FD-6BA3-D3306EB1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195" y="4666925"/>
            <a:ext cx="1495440" cy="81200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8F9CDB7-BA4D-24E6-5D02-B8E32D525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9" y="4835797"/>
            <a:ext cx="1851125" cy="341746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253A27-D2FD-6C02-9A80-2F448D4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645" y="4688750"/>
            <a:ext cx="2242860" cy="63584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E7D15DC-5B30-401B-1814-D3BA462E3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515" y="4319930"/>
            <a:ext cx="1007824" cy="1158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0C4BCC-AF50-1378-7194-37DC890F0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412" y="4715091"/>
            <a:ext cx="1235099" cy="4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9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2ab255094a_0_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306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 dirty="0"/>
              <a:t>What do these have in common?</a:t>
            </a:r>
            <a:endParaRPr dirty="0"/>
          </a:p>
        </p:txBody>
      </p:sp>
      <p:sp>
        <p:nvSpPr>
          <p:cNvPr id="836" name="Google Shape;836;g12ab255094a_0_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Air </a:t>
            </a:r>
            <a:r>
              <a:rPr lang="en-US" sz="3000" dirty="0" err="1">
                <a:solidFill>
                  <a:schemeClr val="bg2">
                    <a:lumMod val="75000"/>
                  </a:schemeClr>
                </a:solidFill>
              </a:rPr>
              <a:t>b’n’b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 bookings in Ukraine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Canadian Freedom Convoy</a:t>
            </a:r>
            <a:endParaRPr sz="3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London’s </a:t>
            </a:r>
            <a:r>
              <a:rPr lang="en-US" sz="3000" dirty="0" err="1">
                <a:solidFill>
                  <a:schemeClr val="bg2">
                    <a:lumMod val="75000"/>
                  </a:schemeClr>
                </a:solidFill>
              </a:rPr>
              <a:t>Twestival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Australian Bush Fires Campaign</a:t>
            </a:r>
            <a:endParaRPr sz="3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KIVA loans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12ab255094a_0_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842" name="Google Shape;842;g12ab255094a_0_7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Commercial </a:t>
            </a:r>
            <a:endParaRPr sz="3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In business exchanges, disintermediation is the elimination of middleman agents through the use of digital networks (Tapscott).</a:t>
            </a:r>
            <a:endParaRPr sz="30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2ab255094a_0_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 dirty="0"/>
              <a:t>Definition</a:t>
            </a:r>
            <a:endParaRPr dirty="0"/>
          </a:p>
        </p:txBody>
      </p:sp>
      <p:sp>
        <p:nvSpPr>
          <p:cNvPr id="848" name="Google Shape;848;g12ab255094a_0_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Non-Profit</a:t>
            </a:r>
            <a:endParaRPr sz="3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09588" lvl="0" indent="-4572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donors transfer resources to charity/nonprofit, which provides services to beneficiaries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509588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u="sng" dirty="0">
                <a:solidFill>
                  <a:schemeClr val="bg2">
                    <a:lumMod val="75000"/>
                  </a:schemeClr>
                </a:solidFill>
              </a:rPr>
              <a:t>two 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possible points for disintermediation: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966788" lvl="1" indent="-45720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donor/beneficiary</a:t>
            </a:r>
            <a:endParaRPr sz="3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966788" lvl="1" indent="-45720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charity/beneficiary</a:t>
            </a:r>
            <a:endParaRPr sz="3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09588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not exclusively digital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C0C0C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2ab255094a_0_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/>
              <a:t>Scoping</a:t>
            </a:r>
            <a:endParaRPr/>
          </a:p>
        </p:txBody>
      </p:sp>
      <p:sp>
        <p:nvSpPr>
          <p:cNvPr id="854" name="Google Shape;854;g12ab255094a_0_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631190" lvl="0" indent="-571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2">
                    <a:lumMod val="75000"/>
                  </a:schemeClr>
                </a:solidFill>
              </a:rPr>
              <a:t>LITTLE research on to </a:t>
            </a:r>
            <a:r>
              <a:rPr lang="en-US" sz="3800" dirty="0" err="1">
                <a:solidFill>
                  <a:schemeClr val="bg2">
                    <a:lumMod val="75000"/>
                  </a:schemeClr>
                </a:solidFill>
              </a:rPr>
              <a:t>conceptualising</a:t>
            </a:r>
            <a:r>
              <a:rPr lang="en-US" sz="3800" dirty="0">
                <a:solidFill>
                  <a:schemeClr val="bg2">
                    <a:lumMod val="75000"/>
                  </a:schemeClr>
                </a:solidFill>
              </a:rPr>
              <a:t> disintermediation in the charity context.</a:t>
            </a:r>
            <a:endParaRPr sz="3800" dirty="0">
              <a:solidFill>
                <a:schemeClr val="bg2">
                  <a:lumMod val="75000"/>
                </a:schemeClr>
              </a:solidFill>
            </a:endParaRPr>
          </a:p>
          <a:p>
            <a:pPr marL="631190" lvl="0" indent="-571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2">
                    <a:lumMod val="75000"/>
                  </a:schemeClr>
                </a:solidFill>
              </a:rPr>
              <a:t>LOTS on crowdfunding as the main vehicle for disintermediation.</a:t>
            </a:r>
            <a:endParaRPr sz="3800" dirty="0">
              <a:solidFill>
                <a:schemeClr val="bg2">
                  <a:lumMod val="75000"/>
                </a:schemeClr>
              </a:solidFill>
            </a:endParaRPr>
          </a:p>
          <a:p>
            <a:pPr marL="1088390" lvl="1" indent="-57150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-US" sz="3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All crowdfunding is </a:t>
            </a:r>
            <a:r>
              <a:rPr lang="en-US" sz="3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decentralised</a:t>
            </a:r>
            <a:r>
              <a:rPr lang="en-US" sz="3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giving, but not all crowdfunding is disintermediated giving and not all disintermediated giving is done via crowdfunding</a:t>
            </a:r>
            <a:endParaRPr sz="3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C0C0C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/>
              <a:t>Project Objectives</a:t>
            </a:r>
            <a:endParaRPr/>
          </a:p>
        </p:txBody>
      </p:sp>
      <p:sp>
        <p:nvSpPr>
          <p:cNvPr id="860" name="Google Shape;860;p1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+mj-lt"/>
              <a:buAutoNum type="arabicPeriod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What is disintermediated giving? 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+mj-lt"/>
              <a:buAutoNum type="arabicPeriod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What do we know about it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+mj-lt"/>
              <a:buAutoNum type="arabicPeriod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What challenges do disintermediated giving present - particularly ethical ones?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514350" lvl="0" indent="-5143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+mj-lt"/>
              <a:buAutoNum type="arabicPeriod"/>
            </a:pPr>
            <a:r>
              <a:rPr lang="en-US" sz="3000" dirty="0">
                <a:solidFill>
                  <a:schemeClr val="bg2">
                    <a:lumMod val="75000"/>
                  </a:schemeClr>
                </a:solidFill>
              </a:rPr>
              <a:t>How can charities make disintermediated giving work for/with them? </a:t>
            </a:r>
            <a:endParaRPr sz="30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C0C0C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2ab255094a_0_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/>
              <a:t>Project Team</a:t>
            </a:r>
            <a:endParaRPr/>
          </a:p>
        </p:txBody>
      </p:sp>
      <p:sp>
        <p:nvSpPr>
          <p:cNvPr id="866" name="Google Shape;866;g12ab255094a_0_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Juniper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Locilento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Neil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Gallaiford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Tum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Kazunga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Rita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Kottasz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C0C0C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Ian MacQuillin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EB03-952E-B33D-6654-03B06E7C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73D6C-B5D9-FB28-0C36-2945FE332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Four types of disintermediated giving identified, plus two subtypes.</a:t>
            </a:r>
          </a:p>
        </p:txBody>
      </p:sp>
    </p:spTree>
    <p:extLst>
      <p:ext uri="{BB962C8B-B14F-4D97-AF65-F5344CB8AC3E}">
        <p14:creationId xmlns:p14="http://schemas.microsoft.com/office/powerpoint/2010/main" val="29121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12ab255094a_0_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Georgia"/>
              <a:buNone/>
            </a:pPr>
            <a:r>
              <a:rPr lang="en-US"/>
              <a:t>Typology</a:t>
            </a:r>
            <a:endParaRPr/>
          </a:p>
        </p:txBody>
      </p:sp>
      <p:sp>
        <p:nvSpPr>
          <p:cNvPr id="872" name="Google Shape;872;g12ab255094a_0_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44444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Type A </a:t>
            </a:r>
          </a:p>
          <a:p>
            <a:pPr marL="419100" lvl="0" indent="-342900">
              <a:lnSpc>
                <a:spcPct val="125000"/>
              </a:lnSpc>
              <a:spcBef>
                <a:spcPts val="11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The charity/NPO is disintermediated, and donations/money/aid/help/support are given by the donor directly to the beneficiary/recipient.</a:t>
            </a:r>
          </a:p>
          <a:p>
            <a:pPr marL="457200" lvl="0" indent="-3810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KIVA</a:t>
            </a: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44444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gare PPT temptate 2019" id="{1C17DD75-85EE-1145-A76A-9C38174B3475}" vid="{E0A9BBF4-695E-0745-BB33-DD56EF0976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553</Words>
  <Application>Microsoft Macintosh PowerPoint</Application>
  <PresentationFormat>On-screen Show (4:3)</PresentationFormat>
  <Paragraphs>83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</vt:lpstr>
      <vt:lpstr>Avenir Medium</vt:lpstr>
      <vt:lpstr>Calibri</vt:lpstr>
      <vt:lpstr>Georgia</vt:lpstr>
      <vt:lpstr>Office Theme</vt:lpstr>
      <vt:lpstr>Disintermediated giving</vt:lpstr>
      <vt:lpstr>What do these have in common?</vt:lpstr>
      <vt:lpstr>Definition</vt:lpstr>
      <vt:lpstr>Definition</vt:lpstr>
      <vt:lpstr>Scoping</vt:lpstr>
      <vt:lpstr>Project Objectives</vt:lpstr>
      <vt:lpstr>Project Team</vt:lpstr>
      <vt:lpstr>Typology</vt:lpstr>
      <vt:lpstr>Typology</vt:lpstr>
      <vt:lpstr>Typology</vt:lpstr>
      <vt:lpstr>Typology</vt:lpstr>
      <vt:lpstr>Typology</vt:lpstr>
      <vt:lpstr>Preliminary Research Question</vt:lpstr>
      <vt:lpstr>Preliminary Issues</vt:lpstr>
      <vt:lpstr>Project Outputs</vt:lpstr>
      <vt:lpstr>Rogare Associate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Disintermediated giving</dc:title>
  <dc:creator>Ian MacQuillin</dc:creator>
  <cp:lastModifiedBy>Ian MacQuillin</cp:lastModifiedBy>
  <cp:revision>4</cp:revision>
  <dcterms:created xsi:type="dcterms:W3CDTF">2022-05-20T09:13:21Z</dcterms:created>
  <dcterms:modified xsi:type="dcterms:W3CDTF">2022-05-23T14:10:41Z</dcterms:modified>
</cp:coreProperties>
</file>