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sldIdLst>
    <p:sldId id="798" r:id="rId2"/>
    <p:sldId id="494" r:id="rId3"/>
    <p:sldId id="799" r:id="rId4"/>
    <p:sldId id="800" r:id="rId5"/>
    <p:sldId id="801" r:id="rId6"/>
    <p:sldId id="493" r:id="rId7"/>
    <p:sldId id="578" r:id="rId8"/>
    <p:sldId id="408" r:id="rId9"/>
    <p:sldId id="579" r:id="rId10"/>
    <p:sldId id="452" r:id="rId11"/>
    <p:sldId id="580" r:id="rId12"/>
    <p:sldId id="829" r:id="rId13"/>
    <p:sldId id="518" r:id="rId14"/>
    <p:sldId id="523" r:id="rId15"/>
    <p:sldId id="802" r:id="rId16"/>
    <p:sldId id="803" r:id="rId17"/>
    <p:sldId id="504" r:id="rId18"/>
    <p:sldId id="804" r:id="rId19"/>
    <p:sldId id="581" r:id="rId20"/>
    <p:sldId id="582" r:id="rId21"/>
    <p:sldId id="584" r:id="rId22"/>
    <p:sldId id="551" r:id="rId23"/>
    <p:sldId id="320" r:id="rId24"/>
    <p:sldId id="552" r:id="rId25"/>
    <p:sldId id="553" r:id="rId26"/>
    <p:sldId id="554" r:id="rId27"/>
    <p:sldId id="555" r:id="rId28"/>
    <p:sldId id="557" r:id="rId29"/>
    <p:sldId id="585" r:id="rId30"/>
    <p:sldId id="561" r:id="rId31"/>
    <p:sldId id="805" r:id="rId32"/>
    <p:sldId id="433" r:id="rId33"/>
    <p:sldId id="820" r:id="rId34"/>
    <p:sldId id="806" r:id="rId35"/>
    <p:sldId id="807" r:id="rId36"/>
    <p:sldId id="825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an MacQuillin" initials="IM" lastIdx="2" clrIdx="0">
    <p:extLst>
      <p:ext uri="{19B8F6BF-5375-455C-9EA6-DF929625EA0E}">
        <p15:presenceInfo xmlns:p15="http://schemas.microsoft.com/office/powerpoint/2012/main" userId="S::ianmacquillin@rogare.net::1ad97201-b9e1-421f-8f08-aba26f8af33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14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1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19T14:31:30.310" idx="1">
    <p:pos x="5369" y="1192"/>
    <p:text/>
    <p:extLst>
      <p:ext uri="{C676402C-5697-4E1C-873F-D02D1690AC5C}">
        <p15:threadingInfo xmlns:p15="http://schemas.microsoft.com/office/powerpoint/2012/main" timeZoneBias="-60"/>
      </p:ext>
    </p:extLst>
  </p:cm>
  <p:cm authorId="1" dt="2021-04-19T14:31:45.015" idx="2">
    <p:pos x="5505" y="1328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64664-37C7-8748-8368-48F9DB43BF4B}" type="datetimeFigureOut">
              <a:rPr lang="en-US" smtClean="0"/>
              <a:t>5/23/22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A9266-4F25-7248-89FF-8581A669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67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34AFA3-BF82-4788-9C9B-F0E6A12E6537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9926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Very</a:t>
            </a:r>
            <a:r>
              <a:rPr lang="en-US" baseline="0" dirty="0"/>
              <a:t> brief intro to the project based on into to our research reports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B190B-19A1-D440-AB02-22693F002347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chemeClr val="bg2">
                <a:tint val="93000"/>
                <a:satMod val="150000"/>
                <a:shade val="98000"/>
                <a:lumMod val="102000"/>
              </a:schemeClr>
            </a:gs>
            <a:gs pos="89000">
              <a:schemeClr val="bg2">
                <a:tint val="98000"/>
                <a:satMod val="130000"/>
                <a:shade val="90000"/>
                <a:lumMod val="103000"/>
                <a:alpha val="60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l">
              <a:defRPr sz="6000" baseline="0">
                <a:latin typeface="Georgia" panose="02040502050405020303" pitchFamily="18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02038"/>
            <a:ext cx="73152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83BD52-55F5-8848-975B-4880734260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6303" y="-1022652"/>
            <a:ext cx="4638303" cy="3277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0BBFCB-4842-AA49-A400-4621B3A6DD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72726" y="5654978"/>
            <a:ext cx="685248" cy="6852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D2C27A-0E57-BF48-ACBE-21014EB2BF45}"/>
              </a:ext>
            </a:extLst>
          </p:cNvPr>
          <p:cNvSpPr txBox="1"/>
          <p:nvPr userDrawn="1"/>
        </p:nvSpPr>
        <p:spPr>
          <a:xfrm>
            <a:off x="7633252" y="6444477"/>
            <a:ext cx="15107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>
                <a:latin typeface="Avenir Medium" panose="02000503020000020003" pitchFamily="2" charset="0"/>
              </a:rPr>
              <a:t>www.rogare.net</a:t>
            </a:r>
            <a:endParaRPr lang="en-US" sz="1200" baseline="0" dirty="0">
              <a:latin typeface="Avenir Medium" panose="02000503020000020003" pitchFamily="2" charset="0"/>
            </a:endParaRPr>
          </a:p>
          <a:p>
            <a:endParaRPr lang="en-US" b="0" i="0" dirty="0">
              <a:latin typeface="Avenir Medium" panose="0200050302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B4EA02-5ACD-E04D-B17C-C76E23B2D4E0}"/>
              </a:ext>
            </a:extLst>
          </p:cNvPr>
          <p:cNvSpPr txBox="1"/>
          <p:nvPr userDrawn="1"/>
        </p:nvSpPr>
        <p:spPr>
          <a:xfrm>
            <a:off x="129209" y="6352833"/>
            <a:ext cx="3021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Rethinking Fundraising</a:t>
            </a:r>
          </a:p>
        </p:txBody>
      </p:sp>
    </p:spTree>
    <p:extLst>
      <p:ext uri="{BB962C8B-B14F-4D97-AF65-F5344CB8AC3E}">
        <p14:creationId xmlns:p14="http://schemas.microsoft.com/office/powerpoint/2010/main" val="17420120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924B-7012-914B-B771-B830E0893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556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924B-7012-914B-B771-B830E0893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408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39000">
              <a:schemeClr val="tx1"/>
            </a:gs>
            <a:gs pos="2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>
            <a:lvl1pPr marL="0" indent="0">
              <a:buNone/>
              <a:defRPr baseline="0">
                <a:solidFill>
                  <a:schemeClr val="bg1">
                    <a:lumMod val="95000"/>
                    <a:lumOff val="5000"/>
                  </a:schemeClr>
                </a:solidFill>
              </a:defRPr>
            </a:lvl1pPr>
            <a:lvl2pPr>
              <a:defRPr baseline="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baseline="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baseline="0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baseline="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B41B0F26-D41A-B644-B81C-B8BD3BC2A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8504" y="5716103"/>
            <a:ext cx="595796" cy="5957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EB9404-580B-5F48-887E-F5F3ADD3DE46}"/>
              </a:ext>
            </a:extLst>
          </p:cNvPr>
          <p:cNvSpPr txBox="1"/>
          <p:nvPr userDrawn="1"/>
        </p:nvSpPr>
        <p:spPr>
          <a:xfrm>
            <a:off x="7802216" y="6356351"/>
            <a:ext cx="13616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>
                <a:solidFill>
                  <a:schemeClr val="bg2">
                    <a:lumMod val="75000"/>
                  </a:schemeClr>
                </a:solidFill>
                <a:latin typeface="Avenir Medium" panose="02000503020000020003" pitchFamily="2" charset="0"/>
              </a:rPr>
              <a:t>www.rogare.net</a:t>
            </a:r>
            <a:endParaRPr lang="en-US" sz="1200" baseline="0" dirty="0">
              <a:solidFill>
                <a:schemeClr val="bg2">
                  <a:lumMod val="75000"/>
                </a:schemeClr>
              </a:solidFill>
              <a:latin typeface="Avenir Medium" panose="02000503020000020003" pitchFamily="2" charset="0"/>
            </a:endParaRPr>
          </a:p>
          <a:p>
            <a:endParaRPr lang="en-US" b="0" i="0" dirty="0">
              <a:latin typeface="Avenir Medium" panose="0200050302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E26C9C-89BE-794F-A63C-BE5C22D4CD0F}"/>
              </a:ext>
            </a:extLst>
          </p:cNvPr>
          <p:cNvSpPr txBox="1"/>
          <p:nvPr userDrawn="1"/>
        </p:nvSpPr>
        <p:spPr>
          <a:xfrm>
            <a:off x="129209" y="6352833"/>
            <a:ext cx="3021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Georgia" panose="02040502050405020303" pitchFamily="18" charset="0"/>
              </a:rPr>
              <a:t>Rethinking Fundraising</a:t>
            </a:r>
          </a:p>
        </p:txBody>
      </p:sp>
    </p:spTree>
    <p:extLst>
      <p:ext uri="{BB962C8B-B14F-4D97-AF65-F5344CB8AC3E}">
        <p14:creationId xmlns:p14="http://schemas.microsoft.com/office/powerpoint/2010/main" val="1080613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924B-7012-914B-B771-B830E0893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135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924B-7012-914B-B771-B830E0893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856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924B-7012-914B-B771-B830E0893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69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924B-7012-914B-B771-B830E0893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613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924B-7012-914B-B771-B830E0893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2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924B-7012-914B-B771-B830E0893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888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924B-7012-914B-B771-B830E0893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29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venir Medium" panose="02000503020000020003" pitchFamily="2" charset="0"/>
              </a:defRPr>
            </a:lvl1pPr>
          </a:lstStyle>
          <a:p>
            <a:fld id="{B124EDBA-E9B4-F74A-9545-28270C4E7624}" type="datetimeFigureOut">
              <a:rPr lang="en-US" smtClean="0"/>
              <a:pPr/>
              <a:t>5/23/22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Medium" panose="02000503020000020003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Medium" panose="02000503020000020003" pitchFamily="2" charset="0"/>
              </a:defRPr>
            </a:lvl1pPr>
          </a:lstStyle>
          <a:p>
            <a:fld id="{281E924B-7012-914B-B771-B830E08937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61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venir Medium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venir Medium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venir Medium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venir Medium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venir Medium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hilanthropy-institute.org.uk/blog/philanthropic-psychology-the-101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101fundraising.org/2015/04/the-state-of-relationship-fundraising-a-conversation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gare.net/relationship-fundraisin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ogare.net/relationship-fundraising" TargetMode="Externa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iticalfundraising.com/2016/06/17/opinion-refashioning-relationship-fundraising-its-about-more-than-just-donors/" TargetMode="Externa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legraph.co.uk/news/health/news/9194173/Local-fundraisers-boycott-cancer-charity-over-chuggers.html" TargetMode="External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criticalfundraising.com/2016/07/20/opinion-a-balancing-act-applying-total-rf-to-all-donor-relationships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riticalfundraising.com/2018/08/13/new-ideas-how-to-put-beneficiaries-first-without-throwing-donors-out-with-the-bathwater/#more-28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ogare.net/relationship-fundraising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75539-0243-3B4A-8A8F-8DECAF266D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Rethinking relationship fundraising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0B19B8-5FA5-2749-ADBA-3F4C56A960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Ian MacQuillin</a:t>
            </a:r>
          </a:p>
          <a:p>
            <a:r>
              <a:rPr lang="en-US" dirty="0"/>
              <a:t>Director</a:t>
            </a:r>
          </a:p>
          <a:p>
            <a:r>
              <a:rPr lang="en-US" dirty="0"/>
              <a:t>Rogare – The Fundraising Think Tank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EB91BB-B718-D062-FF2A-866328680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480" y="110919"/>
            <a:ext cx="1409768" cy="140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84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06888" cy="1143000"/>
          </a:xfrm>
        </p:spPr>
        <p:txBody>
          <a:bodyPr/>
          <a:lstStyle/>
          <a:p>
            <a:r>
              <a:rPr lang="en-US" dirty="0"/>
              <a:t>Tenets of RF2.0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845550"/>
            <a:ext cx="8229600" cy="4463770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NZ" sz="2600" dirty="0">
                <a:solidFill>
                  <a:schemeClr val="bg2">
                    <a:lumMod val="75000"/>
                  </a:schemeClr>
                </a:solidFill>
              </a:rPr>
              <a:t>Meet donor needs.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NZ" sz="2600" dirty="0">
                <a:solidFill>
                  <a:schemeClr val="bg2">
                    <a:lumMod val="75000"/>
                  </a:schemeClr>
                </a:solidFill>
              </a:rPr>
              <a:t>At start of relationship (acquisition)…</a:t>
            </a:r>
          </a:p>
          <a:p>
            <a:pPr marL="1143000" lvl="1" indent="-457200">
              <a:lnSpc>
                <a:spcPct val="120000"/>
              </a:lnSpc>
            </a:pPr>
            <a:r>
              <a:rPr lang="en-NZ" sz="2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…focus on beneficiaries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NZ" sz="2600" dirty="0">
                <a:solidFill>
                  <a:schemeClr val="bg2">
                    <a:lumMod val="75000"/>
                  </a:schemeClr>
                </a:solidFill>
              </a:rPr>
              <a:t>to deepen relationship (retention)…</a:t>
            </a:r>
          </a:p>
          <a:p>
            <a:pPr marL="1143000" lvl="1" indent="-457200">
              <a:lnSpc>
                <a:spcPct val="120000"/>
              </a:lnSpc>
            </a:pPr>
            <a:r>
              <a:rPr lang="en-NZ" sz="2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…focus on donor.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NZ" sz="2600" dirty="0">
                <a:solidFill>
                  <a:schemeClr val="bg2">
                    <a:lumMod val="75000"/>
                  </a:schemeClr>
                </a:solidFill>
              </a:rPr>
              <a:t>Satisfaction drives loyalty and LTV.</a:t>
            </a:r>
          </a:p>
          <a:p>
            <a:pPr marL="1143000" lvl="1" indent="-457200">
              <a:lnSpc>
                <a:spcPct val="120000"/>
              </a:lnSpc>
            </a:pPr>
            <a:r>
              <a:rPr lang="en-NZ" sz="2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Make donors feel satisfied and money will follow.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NZ" sz="2600" dirty="0">
                <a:solidFill>
                  <a:schemeClr val="bg2">
                    <a:lumMod val="75000"/>
                  </a:schemeClr>
                </a:solidFill>
              </a:rPr>
              <a:t>Build intimacy in the relationship and strive for a sense of collective identity.</a:t>
            </a:r>
          </a:p>
          <a:p>
            <a:endParaRPr lang="en-GB" dirty="0">
              <a:solidFill>
                <a:srgbClr val="1C7FC7"/>
              </a:solidFill>
            </a:endParaRPr>
          </a:p>
        </p:txBody>
      </p:sp>
      <p:pic>
        <p:nvPicPr>
          <p:cNvPr id="7" name="Picture 6" descr="A picture containing text, engine&#10;&#10;Description automatically generated">
            <a:extLst>
              <a:ext uri="{FF2B5EF4-FFF2-40B4-BE49-F238E27FC236}">
                <a16:creationId xmlns:a16="http://schemas.microsoft.com/office/drawing/2014/main" id="{B5D31E1C-99CD-844D-956B-F7ED26FA5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0"/>
            <a:ext cx="964899" cy="13598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BBF1C0-CE70-174B-A11D-F774655B4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350" y="-8265"/>
            <a:ext cx="968340" cy="13681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AED58A-ECB7-9448-BD5D-BD89F36C7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373" y="-8266"/>
            <a:ext cx="966752" cy="136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23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45DFC-A8EA-3F2B-9500-E53BA0C4F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 fundraising 3.0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540AA-E642-E281-5CF5-73DB3DBDB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Or…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Donorcentricity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3.0, 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Philanthropic psychology</a:t>
            </a:r>
          </a:p>
        </p:txBody>
      </p:sp>
      <p:pic>
        <p:nvPicPr>
          <p:cNvPr id="5" name="Picture 4" descr="A picture containing person, person, wearing, suit&#10;&#10;Description automatically generated">
            <a:extLst>
              <a:ext uri="{FF2B5EF4-FFF2-40B4-BE49-F238E27FC236}">
                <a16:creationId xmlns:a16="http://schemas.microsoft.com/office/drawing/2014/main" id="{5F4737C7-29AC-97CD-7D25-EDE39EE0D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165" y="3547242"/>
            <a:ext cx="2169922" cy="2446547"/>
          </a:xfrm>
          <a:prstGeom prst="rect">
            <a:avLst/>
          </a:prstGeom>
        </p:spPr>
      </p:pic>
      <p:pic>
        <p:nvPicPr>
          <p:cNvPr id="7" name="Picture 6" descr="A person with long hair smiling&#10;&#10;Description automatically generated with low confidence">
            <a:extLst>
              <a:ext uri="{FF2B5EF4-FFF2-40B4-BE49-F238E27FC236}">
                <a16:creationId xmlns:a16="http://schemas.microsoft.com/office/drawing/2014/main" id="{0663A123-5001-3130-3ECD-549736A32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120" y="3554494"/>
            <a:ext cx="2169922" cy="243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00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5B4FE-3CE0-4245-B274-6F978544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 fundraising 3.0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0225A-FF0D-F145-A575-19D173438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Making donors feel good will lead to greater loyalty and increased support (RF 2.0).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RF 3.0 tells you precisely how to make them feel good and precisely what type of increased support this will lead to.</a:t>
            </a:r>
          </a:p>
        </p:txBody>
      </p:sp>
    </p:spTree>
    <p:extLst>
      <p:ext uri="{BB962C8B-B14F-4D97-AF65-F5344CB8AC3E}">
        <p14:creationId xmlns:p14="http://schemas.microsoft.com/office/powerpoint/2010/main" val="2186073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5ECD1-6874-7941-BFAD-CFEC5FD97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Tenets of RF 3.0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F3F95-0560-AF4B-B3EC-419D25234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Identify and understand donors’ needs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Serve those needs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Focus on how fundraisers make donors feel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Philanthropic psychology</a:t>
            </a:r>
          </a:p>
          <a:p>
            <a:pPr lvl="1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Identity</a:t>
            </a:r>
          </a:p>
          <a:p>
            <a:pPr lvl="1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Wellbeing</a:t>
            </a:r>
          </a:p>
          <a:p>
            <a:pPr lvl="1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Love</a:t>
            </a:r>
          </a:p>
          <a:p>
            <a:pPr lvl="2"/>
            <a:r>
              <a:rPr lang="en-US" sz="1500" dirty="0">
                <a:hlinkClick r:id="rId2"/>
              </a:rPr>
              <a:t>https://www.philanthropy-institute.org.uk/blog/philanthropic-psychology-the-101</a:t>
            </a:r>
            <a:r>
              <a:rPr lang="en-US" sz="15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3174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5B4FE-3CE0-4245-B274-6F978544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RF 3.0 really mean?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0225A-FF0D-F145-A575-19D173438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Making donors feel good will lead to greater loyalty and increased support (RF 2.0).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RF 3.0 tells you precisely how to make them feel good and precisely what type of increased support this will lead to.</a:t>
            </a:r>
          </a:p>
        </p:txBody>
      </p:sp>
    </p:spTree>
    <p:extLst>
      <p:ext uri="{BB962C8B-B14F-4D97-AF65-F5344CB8AC3E}">
        <p14:creationId xmlns:p14="http://schemas.microsoft.com/office/powerpoint/2010/main" val="539744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6DFC2-053E-1046-BA88-B1FA8773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748" y="365126"/>
            <a:ext cx="8776252" cy="1325563"/>
          </a:xfrm>
        </p:spPr>
        <p:txBody>
          <a:bodyPr/>
          <a:lstStyle/>
          <a:p>
            <a:r>
              <a:rPr lang="en-US" dirty="0"/>
              <a:t>RF as </a:t>
            </a:r>
            <a:r>
              <a:rPr lang="en-US" dirty="0" err="1"/>
              <a:t>donorcentred</a:t>
            </a:r>
            <a:r>
              <a:rPr lang="en-US" dirty="0"/>
              <a:t> fundraising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B4A3F-F330-4F4D-A116-65BF1258F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2108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45000"/>
              </a:lnSpc>
              <a:buNone/>
            </a:pPr>
            <a:r>
              <a:rPr lang="en-US" sz="3400" i="1" dirty="0">
                <a:solidFill>
                  <a:schemeClr val="bg2">
                    <a:lumMod val="75000"/>
                  </a:schemeClr>
                </a:solidFill>
              </a:rPr>
              <a:t>“</a:t>
            </a:r>
            <a:r>
              <a:rPr lang="en-GB" sz="3400" i="1" dirty="0">
                <a:solidFill>
                  <a:schemeClr val="bg2">
                    <a:lumMod val="75000"/>
                  </a:schemeClr>
                </a:solidFill>
              </a:rPr>
              <a:t>Conventional fundraising positions the charity, the charity’s needs, and the scale of the work done by the charity, at the centre of its fundraising.</a:t>
            </a:r>
          </a:p>
          <a:p>
            <a:pPr marL="0" indent="0" algn="ctr">
              <a:lnSpc>
                <a:spcPct val="145000"/>
              </a:lnSpc>
              <a:buNone/>
            </a:pPr>
            <a:br>
              <a:rPr lang="en-GB" sz="3400" i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GB" sz="3400" i="1" dirty="0">
                <a:solidFill>
                  <a:schemeClr val="bg2">
                    <a:lumMod val="75000"/>
                  </a:schemeClr>
                </a:solidFill>
              </a:rPr>
              <a:t>“Relationship fundraising, on the other hand, positions the </a:t>
            </a:r>
            <a:r>
              <a:rPr lang="en-GB" sz="3400" b="1" i="1" u="sng" dirty="0">
                <a:solidFill>
                  <a:schemeClr val="bg2">
                    <a:lumMod val="75000"/>
                  </a:schemeClr>
                </a:solidFill>
              </a:rPr>
              <a:t>donor</a:t>
            </a:r>
            <a:r>
              <a:rPr lang="en-GB" sz="3400" i="1" u="sng" dirty="0">
                <a:solidFill>
                  <a:schemeClr val="bg2">
                    <a:lumMod val="75000"/>
                  </a:schemeClr>
                </a:solidFill>
              </a:rPr>
              <a:t> </a:t>
            </a:r>
            <a:r>
              <a:rPr lang="en-GB" sz="3400" b="1" i="1" u="sng" dirty="0">
                <a:solidFill>
                  <a:schemeClr val="bg2">
                    <a:lumMod val="75000"/>
                  </a:schemeClr>
                </a:solidFill>
              </a:rPr>
              <a:t>at the centre</a:t>
            </a:r>
            <a:r>
              <a:rPr lang="en-GB" sz="3400" i="1" dirty="0">
                <a:solidFill>
                  <a:schemeClr val="bg2">
                    <a:lumMod val="75000"/>
                  </a:schemeClr>
                </a:solidFill>
              </a:rPr>
              <a:t> of its </a:t>
            </a:r>
            <a:r>
              <a:rPr lang="en-GB" sz="3100" i="1" dirty="0">
                <a:solidFill>
                  <a:schemeClr val="bg2">
                    <a:lumMod val="75000"/>
                  </a:schemeClr>
                </a:solidFill>
              </a:rPr>
              <a:t>fundraising.”</a:t>
            </a:r>
          </a:p>
          <a:p>
            <a:pPr marL="0" indent="0" algn="ctr">
              <a:lnSpc>
                <a:spcPct val="145000"/>
              </a:lnSpc>
              <a:buNone/>
            </a:pPr>
            <a:endParaRPr lang="en-GB" i="1" dirty="0">
              <a:solidFill>
                <a:schemeClr val="bg2">
                  <a:lumMod val="75000"/>
                </a:schemeClr>
              </a:solidFill>
            </a:endParaRPr>
          </a:p>
          <a:p>
            <a:pPr lvl="1"/>
            <a:r>
              <a:rPr lang="en-GB" sz="2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Giles Pegram </a:t>
            </a:r>
            <a:r>
              <a:rPr lang="en-US" sz="1900" dirty="0">
                <a:hlinkClick r:id="rId2"/>
              </a:rPr>
              <a:t>https://101fundraising.org/2015/04/the-state-of-relationship-fundraising-a-conversation/</a:t>
            </a:r>
            <a:r>
              <a:rPr lang="en-US" sz="19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58157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940F8-326F-E84B-AD31-1630D3BD1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579295" cy="1143000"/>
          </a:xfrm>
        </p:spPr>
        <p:txBody>
          <a:bodyPr/>
          <a:lstStyle/>
          <a:p>
            <a:r>
              <a:rPr lang="en-US" dirty="0"/>
              <a:t>RF as </a:t>
            </a:r>
            <a:r>
              <a:rPr lang="en-US" dirty="0" err="1"/>
              <a:t>donorcentred</a:t>
            </a:r>
            <a:r>
              <a:rPr lang="en-US" dirty="0"/>
              <a:t> fundraising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FEF94-ABDE-5245-ADA0-754D7C6E7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851104" cy="434907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35000"/>
              </a:lnSpc>
              <a:buNone/>
            </a:pPr>
            <a:r>
              <a:rPr lang="en-US" sz="2600" i="1" dirty="0">
                <a:solidFill>
                  <a:schemeClr val="bg2">
                    <a:lumMod val="75000"/>
                  </a:schemeClr>
                </a:solidFill>
              </a:rPr>
              <a:t>“Essentially, this is about placing the donor, or prospective supporter, </a:t>
            </a:r>
            <a:r>
              <a:rPr lang="en-US" sz="2600" b="1" i="1" u="sng" dirty="0">
                <a:solidFill>
                  <a:schemeClr val="bg2">
                    <a:lumMod val="75000"/>
                  </a:schemeClr>
                </a:solidFill>
              </a:rPr>
              <a:t>at the heart of all your activities</a:t>
            </a:r>
            <a:r>
              <a:rPr lang="en-US" sz="2600" i="1" dirty="0">
                <a:solidFill>
                  <a:schemeClr val="bg2">
                    <a:lumMod val="75000"/>
                  </a:schemeClr>
                </a:solidFill>
              </a:rPr>
              <a:t>.” </a:t>
            </a:r>
            <a:endParaRPr lang="en-GB" altLang="en-US" sz="2600" i="1" dirty="0">
              <a:solidFill>
                <a:schemeClr val="bg2">
                  <a:lumMod val="75000"/>
                </a:schemeClr>
              </a:solidFill>
              <a:ea typeface="ＭＳ Ｐゴシック" pitchFamily="-103" charset="-128"/>
            </a:endParaRPr>
          </a:p>
          <a:p>
            <a:r>
              <a:rPr lang="en-US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Participant to Rogare’s qual research on RF</a:t>
            </a:r>
          </a:p>
          <a:p>
            <a:r>
              <a:rPr lang="en-US" sz="2000" dirty="0">
                <a:hlinkClick r:id="rId3"/>
              </a:rPr>
              <a:t>https://www.rogare.net/relationship-fundraising</a:t>
            </a:r>
            <a:r>
              <a:rPr lang="en-US" sz="2000" dirty="0"/>
              <a:t> 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290684-1D2C-CE4D-9E3D-0687B14B0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600201"/>
            <a:ext cx="1718849" cy="242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45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C42AE-307D-8B46-ABE3-987439182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415959" cy="1325563"/>
          </a:xfrm>
        </p:spPr>
        <p:txBody>
          <a:bodyPr/>
          <a:lstStyle/>
          <a:p>
            <a:r>
              <a:rPr lang="en-US" dirty="0"/>
              <a:t>RF as donor-</a:t>
            </a:r>
            <a:r>
              <a:rPr lang="en-US" dirty="0" err="1"/>
              <a:t>centred</a:t>
            </a:r>
            <a:r>
              <a:rPr lang="en-US" dirty="0"/>
              <a:t> fundraising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045F9-F88D-DC48-87F9-3878BCA01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GB" i="1" dirty="0">
                <a:solidFill>
                  <a:schemeClr val="bg2">
                    <a:lumMod val="75000"/>
                  </a:schemeClr>
                </a:solidFill>
              </a:rPr>
              <a:t>“An ethical belief in the importance of the donor” 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that </a:t>
            </a:r>
            <a:r>
              <a:rPr lang="en-GB" i="1" dirty="0">
                <a:solidFill>
                  <a:schemeClr val="bg2">
                    <a:lumMod val="75000"/>
                  </a:schemeClr>
                </a:solidFill>
              </a:rPr>
              <a:t>“recognis[es] that the donor comes first…</a:t>
            </a:r>
            <a:r>
              <a:rPr lang="en-GB" b="1" i="1" u="sng" dirty="0">
                <a:solidFill>
                  <a:schemeClr val="bg2">
                    <a:lumMod val="75000"/>
                  </a:schemeClr>
                </a:solidFill>
              </a:rPr>
              <a:t>always putting the donor first </a:t>
            </a:r>
            <a:r>
              <a:rPr lang="en-GB" i="1" dirty="0">
                <a:solidFill>
                  <a:schemeClr val="bg2">
                    <a:lumMod val="75000"/>
                  </a:schemeClr>
                </a:solidFill>
              </a:rPr>
              <a:t>in regard to when to ask, how to ask and what to ask for.”</a:t>
            </a:r>
          </a:p>
          <a:p>
            <a:pPr marL="457200" lvl="1" indent="0">
              <a:buNone/>
              <a:defRPr/>
            </a:pPr>
            <a:r>
              <a:rPr lang="en-GB" altLang="en-US" sz="2000" dirty="0">
                <a:solidFill>
                  <a:schemeClr val="bg2">
                    <a:lumMod val="60000"/>
                    <a:lumOff val="40000"/>
                  </a:schemeClr>
                </a:solidFill>
                <a:ea typeface="ＭＳ Ｐゴシック" pitchFamily="-103" charset="-128"/>
              </a:rPr>
              <a:t>Geever 1994 (Full reference in Rogare ethics white paper).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975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07180-1388-9047-B723-0F99554BC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65126"/>
            <a:ext cx="8497957" cy="13255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RF as donor-</a:t>
            </a:r>
            <a:r>
              <a:rPr lang="en-US" dirty="0" err="1"/>
              <a:t>centred</a:t>
            </a:r>
            <a:r>
              <a:rPr lang="en-US" dirty="0"/>
              <a:t> fundraising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0B960-DBB0-A542-9280-E2F17B3D6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6263"/>
            <a:ext cx="8229600" cy="39306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altLang="en-US" i="1" dirty="0">
                <a:solidFill>
                  <a:schemeClr val="bg2">
                    <a:lumMod val="75000"/>
                  </a:schemeClr>
                </a:solidFill>
                <a:ea typeface="ＭＳ Ｐゴシック" pitchFamily="-103" charset="-128"/>
              </a:rPr>
              <a:t>“Donors are the most important people in the entire charity process.”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altLang="en-US" sz="2200" dirty="0">
                <a:solidFill>
                  <a:schemeClr val="bg2">
                    <a:lumMod val="60000"/>
                    <a:lumOff val="40000"/>
                  </a:schemeClr>
                </a:solidFill>
                <a:ea typeface="ＭＳ Ｐゴシック" pitchFamily="-103" charset="-128"/>
              </a:rPr>
              <a:t>Direct Marketing Association</a:t>
            </a:r>
            <a:endParaRPr lang="en-GB" altLang="en-US" sz="2200" i="1" dirty="0">
              <a:solidFill>
                <a:schemeClr val="bg2">
                  <a:lumMod val="60000"/>
                  <a:lumOff val="40000"/>
                </a:schemeClr>
              </a:solidFill>
              <a:ea typeface="ＭＳ Ｐゴシック" pitchFamily="-103" charset="-128"/>
            </a:endParaRPr>
          </a:p>
          <a:p>
            <a:pPr fontAlgn="auto">
              <a:spcAft>
                <a:spcPts val="0"/>
              </a:spcAft>
              <a:defRPr/>
            </a:pPr>
            <a:endParaRPr lang="en-GB" altLang="en-US" dirty="0">
              <a:ea typeface="ＭＳ Ｐゴシック" pitchFamily="-103" charset="-128"/>
            </a:endParaRP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688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6DFC2-053E-1046-BA88-B1FA8773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6"/>
            <a:ext cx="8686800" cy="1325563"/>
          </a:xfrm>
        </p:spPr>
        <p:txBody>
          <a:bodyPr/>
          <a:lstStyle/>
          <a:p>
            <a:r>
              <a:rPr lang="en-US" dirty="0"/>
              <a:t>RF as donor-</a:t>
            </a:r>
            <a:r>
              <a:rPr lang="en-US" dirty="0" err="1"/>
              <a:t>centred</a:t>
            </a:r>
            <a:r>
              <a:rPr lang="en-US" dirty="0"/>
              <a:t> fundraising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B4A3F-F330-4F4D-A116-65BF1258F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Is relationship fundraising the same thing as ‘donor-centred’ fundraising?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Yes and no.</a:t>
            </a:r>
          </a:p>
          <a:p>
            <a:pPr lvl="1"/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All donor-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centred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fundraising is (probably) relationship fundraising</a:t>
            </a:r>
          </a:p>
          <a:p>
            <a:pPr lvl="1"/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Not all relationship fundraising is necessarily donor-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centred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781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1A0CA-CDE6-A14F-BF0B-5DB20B3DB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Rogare’s RF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B7322-8E4D-2E46-A444-AFB1871C3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EF80B5-4BB8-B24E-90A4-9B6EED992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83" y="1829272"/>
            <a:ext cx="2496283" cy="3532751"/>
          </a:xfrm>
          <a:prstGeom prst="rect">
            <a:avLst/>
          </a:prstGeom>
        </p:spPr>
      </p:pic>
      <p:pic>
        <p:nvPicPr>
          <p:cNvPr id="7" name="Picture 6" descr="A picture containing text, engine&#10;&#10;Description automatically generated">
            <a:extLst>
              <a:ext uri="{FF2B5EF4-FFF2-40B4-BE49-F238E27FC236}">
                <a16:creationId xmlns:a16="http://schemas.microsoft.com/office/drawing/2014/main" id="{178B6E04-C83A-F742-B94C-EE7A1BBB0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829272"/>
            <a:ext cx="2496283" cy="3518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D0EE67-86B8-BA46-BEE5-FD903E42A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031" y="1823477"/>
            <a:ext cx="2496283" cy="35269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ABE854-8992-464F-AF4D-BD14F319FE23}"/>
              </a:ext>
            </a:extLst>
          </p:cNvPr>
          <p:cNvSpPr txBox="1"/>
          <p:nvPr/>
        </p:nvSpPr>
        <p:spPr>
          <a:xfrm>
            <a:off x="612684" y="5664498"/>
            <a:ext cx="6623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linkClick r:id="rId5"/>
              </a:rPr>
              <a:t>https://www.rogare.net/relationship-fundraising</a:t>
            </a: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8142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08219-B162-A26B-3F5B-64E9D0B06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4.0 – non-</a:t>
            </a:r>
            <a:r>
              <a:rPr lang="en-US" dirty="0" err="1"/>
              <a:t>donorcentred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AE0BF-059A-1501-C5AF-BA7B09130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Can the next state of the evolution of relationship fundraising be one that de-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centres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the donor?</a:t>
            </a:r>
          </a:p>
        </p:txBody>
      </p:sp>
    </p:spTree>
    <p:extLst>
      <p:ext uri="{BB962C8B-B14F-4D97-AF65-F5344CB8AC3E}">
        <p14:creationId xmlns:p14="http://schemas.microsoft.com/office/powerpoint/2010/main" val="1850210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08219-B162-A26B-3F5B-64E9D0B06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4.0 – non-</a:t>
            </a:r>
            <a:r>
              <a:rPr lang="en-US" dirty="0" err="1"/>
              <a:t>donorcentred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AE0BF-059A-1501-C5AF-BA7B09130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Ethical issues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Donor dominance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Critique from Community-centric Fundraising</a:t>
            </a:r>
          </a:p>
        </p:txBody>
      </p:sp>
    </p:spTree>
    <p:extLst>
      <p:ext uri="{BB962C8B-B14F-4D97-AF65-F5344CB8AC3E}">
        <p14:creationId xmlns:p14="http://schemas.microsoft.com/office/powerpoint/2010/main" val="3019080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BA928-2AC3-AD4E-AC60-AA147120A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226373" cy="1325563"/>
          </a:xfrm>
        </p:spPr>
        <p:txBody>
          <a:bodyPr/>
          <a:lstStyle/>
          <a:p>
            <a:r>
              <a:rPr lang="en-US" dirty="0"/>
              <a:t>Intra-organisation relationships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1090A-6233-7C43-856E-557D3503B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419056" cy="4525963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en-US" sz="2400" i="1" dirty="0">
                <a:solidFill>
                  <a:schemeClr val="bg2">
                    <a:lumMod val="75000"/>
                  </a:schemeClr>
                </a:solidFill>
              </a:rPr>
              <a:t>“One major weakness of relationship fundraising is that the governing </a:t>
            </a:r>
            <a:r>
              <a:rPr lang="en-US" sz="2400" i="1" u="sng" dirty="0">
                <a:solidFill>
                  <a:schemeClr val="bg2">
                    <a:lumMod val="75000"/>
                  </a:schemeClr>
                </a:solidFill>
              </a:rPr>
              <a:t>board and leadership volunteers are not sufficiently engaged in the process</a:t>
            </a:r>
            <a:r>
              <a:rPr lang="en-US" sz="2400" i="1" dirty="0">
                <a:solidFill>
                  <a:schemeClr val="bg2">
                    <a:lumMod val="75000"/>
                  </a:schemeClr>
                </a:solidFill>
              </a:rPr>
              <a:t>. </a:t>
            </a:r>
          </a:p>
          <a:p>
            <a:pPr marL="0">
              <a:buNone/>
            </a:pP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North American consultant</a:t>
            </a:r>
            <a:endParaRPr lang="en-GB" sz="2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EEED5F-7E76-CF41-91AD-4649ABC38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781945"/>
            <a:ext cx="1834751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66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3" y="274638"/>
            <a:ext cx="8219257" cy="1143000"/>
          </a:xfrm>
        </p:spPr>
        <p:txBody>
          <a:bodyPr>
            <a:normAutofit/>
          </a:bodyPr>
          <a:lstStyle/>
          <a:p>
            <a:r>
              <a:rPr lang="en-US" dirty="0"/>
              <a:t>Total Relationship Marketing</a:t>
            </a:r>
          </a:p>
        </p:txBody>
      </p:sp>
      <p:pic>
        <p:nvPicPr>
          <p:cNvPr id="6" name="Picture 5" descr="Screen Shot 2016-02-17 at 10.20.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066" y="1698475"/>
            <a:ext cx="4772934" cy="3558519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6302A2-3F4B-0641-B473-DE09338BE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350" y="-8265"/>
            <a:ext cx="968340" cy="136815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56227"/>
            <a:ext cx="6264696" cy="433706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>
                    <a:lumMod val="75000"/>
                  </a:schemeClr>
                </a:solidFill>
              </a:rPr>
              <a:t>Classic market relationships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>
                    <a:lumMod val="75000"/>
                  </a:schemeClr>
                </a:solidFill>
              </a:rPr>
              <a:t>Special market relationships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>
                    <a:lumMod val="75000"/>
                  </a:schemeClr>
                </a:solidFill>
              </a:rPr>
              <a:t>Mega relationships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>
                    <a:lumMod val="75000"/>
                  </a:schemeClr>
                </a:solidFill>
              </a:rPr>
              <a:t>Nano relationships</a:t>
            </a:r>
          </a:p>
          <a:p>
            <a:pPr marL="0"/>
            <a:endParaRPr lang="en-GB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0">
              <a:buNone/>
            </a:pP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Gummesson, E. (1999) </a:t>
            </a:r>
            <a:r>
              <a:rPr lang="en-US" sz="14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Total Relationship </a:t>
            </a:r>
            <a:br>
              <a:rPr lang="en-US" sz="14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14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Marketing.  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Oxford, Butterworth-Heinemann.</a:t>
            </a:r>
            <a:endParaRPr lang="en-GB" sz="1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0">
              <a:buNone/>
            </a:pPr>
            <a:endParaRPr lang="en-GB" sz="2000" dirty="0"/>
          </a:p>
          <a:p>
            <a:pPr marL="0">
              <a:buNone/>
            </a:pPr>
            <a:endParaRPr lang="en-GB" sz="2000" dirty="0"/>
          </a:p>
          <a:p>
            <a:pPr marL="0">
              <a:buNone/>
            </a:pPr>
            <a:endParaRPr lang="en-GB" sz="2000" dirty="0"/>
          </a:p>
          <a:p>
            <a:pPr marL="0">
              <a:buNone/>
            </a:pPr>
            <a:r>
              <a:rPr lang="en-GB" sz="1400" dirty="0">
                <a:hlinkClick r:id="rId5"/>
              </a:rPr>
              <a:t>https://criticalfundraising.com/2016/06/17/opinion-refashioning-relationship-fundraising-its-about-more-than-just-donors/</a:t>
            </a:r>
            <a:r>
              <a:rPr lang="en-GB" sz="1400" dirty="0"/>
              <a:t>  </a:t>
            </a:r>
          </a:p>
        </p:txBody>
      </p:sp>
    </p:spTree>
    <p:extLst>
      <p:ext uri="{BB962C8B-B14F-4D97-AF65-F5344CB8AC3E}">
        <p14:creationId xmlns:p14="http://schemas.microsoft.com/office/powerpoint/2010/main" val="2875853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BA928-2AC3-AD4E-AC60-AA147120A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Relationship Fundraising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1090A-6233-7C43-856E-557D3503B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Fundraisers cannot maintain a narrow focus on the donor if the relationships they neglect, such as with their agencies, or colleagues, result in, or contribute to, a diminished donor experience.</a:t>
            </a:r>
            <a:endParaRPr lang="en-GB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Total relationship fundraising is putting in place, maintaining and servicing all the relationships that enable money to be raised. 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971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BA928-2AC3-AD4E-AC60-AA147120A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Relationship Fundraising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1090A-6233-7C43-856E-557D3503B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Excellent fundraising leaders spend about 50 per cent of their time advocating for fundraising within their organisations</a:t>
            </a:r>
          </a:p>
          <a:p>
            <a:pPr lvl="1"/>
            <a:r>
              <a:rPr lang="en-US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Sargeant and Shang (2012). </a:t>
            </a:r>
            <a:r>
              <a:rPr lang="en-US" sz="20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Great Fundraising Report</a:t>
            </a:r>
            <a:r>
              <a:rPr lang="en-US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5332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BA928-2AC3-AD4E-AC60-AA147120A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RF/Balance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1090A-6233-7C43-856E-557D3503B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The role of relationships fundraising could also be to ensure stakeholder relationships are appropriately ‘balanced’.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Balance Theory (Fritz Heider)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4605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BA928-2AC3-AD4E-AC60-AA147120A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1090A-6233-7C43-856E-557D3503B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Relations are represented by a ‘triad’, graphically represented by a triangle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7ADF35-C111-3A47-8B9B-A4515B88E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513" y="3429000"/>
            <a:ext cx="4510726" cy="170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61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B3F19-F8A6-CF4D-ABD8-BF921F7D7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 Theory</a:t>
            </a:r>
          </a:p>
        </p:txBody>
      </p:sp>
      <p:pic>
        <p:nvPicPr>
          <p:cNvPr id="8" name="Content Placeholder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A93DFC1-48B1-0044-B74B-909E41124D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16832"/>
            <a:ext cx="8229600" cy="3372522"/>
          </a:xfrm>
        </p:spPr>
      </p:pic>
    </p:spTree>
    <p:extLst>
      <p:ext uri="{BB962C8B-B14F-4D97-AF65-F5344CB8AC3E}">
        <p14:creationId xmlns:p14="http://schemas.microsoft.com/office/powerpoint/2010/main" val="3788642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BA928-2AC3-AD4E-AC60-AA147120A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 Theory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23F4E4-EA90-5144-8A5E-FCF5D8E9F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8617" y="2672267"/>
            <a:ext cx="4703958" cy="2696936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703809-1CFD-7848-82D5-A785CFE3C527}"/>
              </a:ext>
            </a:extLst>
          </p:cNvPr>
          <p:cNvSpPr/>
          <p:nvPr/>
        </p:nvSpPr>
        <p:spPr>
          <a:xfrm>
            <a:off x="2122770" y="5612117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3"/>
              </a:rPr>
              <a:t>https://www.telegraph.co.uk/news/health/news/9194173/Local-fundraisers-boycott-cancer-charity-over-chuggers.html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4817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6DFC2-053E-1046-BA88-B1FA8773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365126"/>
            <a:ext cx="9036496" cy="1325563"/>
          </a:xfrm>
        </p:spPr>
        <p:txBody>
          <a:bodyPr/>
          <a:lstStyle/>
          <a:p>
            <a:r>
              <a:rPr lang="en-US" dirty="0"/>
              <a:t>What is relationship fundraising?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B4A3F-F330-4F4D-A116-65BF1258F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Term first used in 1992 by Ken Burnett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D5730-FE3F-A145-9118-037A426DD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325" y="2622896"/>
            <a:ext cx="2219228" cy="32980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D88EC0-5D87-BF46-8FF4-5C1D1E99D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188" y="2622895"/>
            <a:ext cx="2271969" cy="329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33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BA928-2AC3-AD4E-AC60-AA147120A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RF/Balance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1090A-6233-7C43-856E-557D3503B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Analysing fundraising relationships using Balance Theory helps us see where and why relationships are failing and what we can do to fix them. </a:t>
            </a:r>
          </a:p>
          <a:p>
            <a:pPr marL="1143000" lvl="1" indent="-457200"/>
            <a:r>
              <a:rPr lang="en-US" sz="2000" dirty="0">
                <a:hlinkClick r:id="rId2"/>
              </a:rPr>
              <a:t>https://criticalfundraising.com/2016/07/20/opinion-a-balancing-act-applying-total-rf-to-all-donor-relationships/</a:t>
            </a:r>
            <a:r>
              <a:rPr lang="en-US" sz="2000" dirty="0"/>
              <a:t> </a:t>
            </a:r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476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87C40-CA55-5C47-945A-FF9B0804D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Incorporating CCF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44A83-EFFF-B34D-B00A-527C83CFB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CCF says fundraisers ought to have “difficult conversations” with donors about their giving, and how this sits in the context of their power and privilege.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Perhaps the best people to do this are donor-centred, relationship fundraisers who already understand the donor needs and the psychology of giving.</a:t>
            </a:r>
          </a:p>
        </p:txBody>
      </p:sp>
    </p:spTree>
    <p:extLst>
      <p:ext uri="{BB962C8B-B14F-4D97-AF65-F5344CB8AC3E}">
        <p14:creationId xmlns:p14="http://schemas.microsoft.com/office/powerpoint/2010/main" val="1470238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6C419-A662-6445-B25C-8988B6BDD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Incorporating CCF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7593A-E463-2144-9845-17CD3E256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459596"/>
            <a:ext cx="339472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Integrative fundraising</a:t>
            </a:r>
          </a:p>
        </p:txBody>
      </p:sp>
      <p:pic>
        <p:nvPicPr>
          <p:cNvPr id="8" name="Picture 7" descr="Chart, diagram&#10;&#10;Description automatically generated">
            <a:extLst>
              <a:ext uri="{FF2B5EF4-FFF2-40B4-BE49-F238E27FC236}">
                <a16:creationId xmlns:a16="http://schemas.microsoft.com/office/drawing/2014/main" id="{B7C31DEE-8D65-BF4A-8483-486181F2A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617" y="1372225"/>
            <a:ext cx="5334456" cy="5334456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9B1CEFC-2197-164E-9E1F-8B4FCE0FA369}"/>
              </a:ext>
            </a:extLst>
          </p:cNvPr>
          <p:cNvSpPr/>
          <p:nvPr/>
        </p:nvSpPr>
        <p:spPr>
          <a:xfrm>
            <a:off x="611560" y="5225424"/>
            <a:ext cx="2520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https://criticalfundraising.com/2018/08/13/new-ideas-how-to-put-beneficiaries-first-without-throwing-donors-out-with-the-bathwater/#more-28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96617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D1B7D-232F-D079-46B2-E9C42883A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as care ethics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082E0-E211-63F2-FB18-0D7DCF06E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Care ethics give us an opportunity to totally rethink the whole notion of ‘relationship’ fundraising, both its practice and ethics.</a:t>
            </a:r>
          </a:p>
        </p:txBody>
      </p:sp>
    </p:spTree>
    <p:extLst>
      <p:ext uri="{BB962C8B-B14F-4D97-AF65-F5344CB8AC3E}">
        <p14:creationId xmlns:p14="http://schemas.microsoft.com/office/powerpoint/2010/main" val="22885138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88959-0A1B-2211-1588-D2147751E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directions for RF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591AB-DD8C-C15D-CD86-750EB5E4F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2000" dirty="0"/>
              <a:t>Customer experience » donor experience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Customer brand engagement » donor brand engagement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>
                    <a:lumMod val="75000"/>
                  </a:schemeClr>
                </a:solidFill>
              </a:rPr>
              <a:t>The theory of managing Organisation-Public Relationships (OPRs) from public relations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Virtual relationships and those managed by artificial intelligence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2000" dirty="0"/>
              <a:t>A postmodernist approach to donor-centred fundraising and storytelling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Relationships with non-human subjects.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433816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42982-7F13-7599-DD24-DC8ADAAB6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1216EAB3-55C0-C13A-3A2B-05238C10D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4843" y="1795808"/>
            <a:ext cx="3076103" cy="4351338"/>
          </a:xfrm>
        </p:spPr>
      </p:pic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D0CDA4F-FCF7-3291-9444-938F335F5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516" y="1795807"/>
            <a:ext cx="3068310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242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81DC2-AA94-A023-BB44-D5746AF3E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Rogare Associate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93A40-F43C-4B28-4D57-0EE854231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428323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bg2">
                    <a:lumMod val="75000"/>
                  </a:schemeClr>
                </a:solidFill>
              </a:rPr>
              <a:t>Rogare is supported in our work by a number of Associate Members – partners to the fundraising sector that share our critical fundraising ethos. It is because of this support that we can make all our work freely available to the fundraising profession.</a:t>
            </a:r>
            <a:endParaRPr lang="en-US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20891DA-C3DC-75FD-6BA3-D3306EB1F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195" y="4666925"/>
            <a:ext cx="1495440" cy="812003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8F9CDB7-BA4D-24E6-5D02-B8E32D525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09" y="4835797"/>
            <a:ext cx="1851125" cy="341746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253A27-D2FD-6C02-9A80-2F448D40E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645" y="4688750"/>
            <a:ext cx="2242860" cy="63584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E7D15DC-5B30-401B-1814-D3BA462E3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7515" y="4319930"/>
            <a:ext cx="1007824" cy="1158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0C4BCC-AF50-1378-7194-37DC890F08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3412" y="4715091"/>
            <a:ext cx="1235099" cy="47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95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6DFC2-053E-1046-BA88-B1FA8773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56" y="365126"/>
            <a:ext cx="8647043" cy="1325563"/>
          </a:xfrm>
        </p:spPr>
        <p:txBody>
          <a:bodyPr/>
          <a:lstStyle/>
          <a:p>
            <a:r>
              <a:rPr lang="en-US" dirty="0"/>
              <a:t>What is relationship fundraising?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B4A3F-F330-4F4D-A116-65BF1258F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n-GB" altLang="en-US" i="1" dirty="0">
                <a:solidFill>
                  <a:schemeClr val="bg2">
                    <a:lumMod val="75000"/>
                  </a:schemeClr>
                </a:solidFill>
                <a:ea typeface="ＭＳ Ｐゴシック" pitchFamily="-103" charset="-128"/>
              </a:rPr>
              <a:t>“An approach to the marketing of a cause that centres on the </a:t>
            </a:r>
            <a:r>
              <a:rPr lang="en-GB" altLang="en-US" i="1" u="sng" dirty="0">
                <a:solidFill>
                  <a:schemeClr val="bg2">
                    <a:lumMod val="75000"/>
                  </a:schemeClr>
                </a:solidFill>
                <a:ea typeface="ＭＳ Ｐゴシック" pitchFamily="-103" charset="-128"/>
              </a:rPr>
              <a:t>unique and special relationship between a nonprofit and each supporter</a:t>
            </a:r>
            <a:r>
              <a:rPr lang="en-GB" altLang="en-US" i="1" dirty="0">
                <a:solidFill>
                  <a:schemeClr val="bg2">
                    <a:lumMod val="75000"/>
                  </a:schemeClr>
                </a:solidFill>
                <a:ea typeface="ＭＳ Ｐゴシック" pitchFamily="-103" charset="-128"/>
              </a:rPr>
              <a:t>. 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n-GB" altLang="en-US" i="1" dirty="0">
                <a:solidFill>
                  <a:schemeClr val="bg2">
                    <a:lumMod val="75000"/>
                  </a:schemeClr>
                </a:solidFill>
                <a:ea typeface="ＭＳ Ｐゴシック" pitchFamily="-103" charset="-128"/>
              </a:rPr>
              <a:t>“Its overriding consideration is to care for and develop that bond and to do nothing that might damage or jeopardize it. 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n-GB" altLang="en-US" i="1" dirty="0">
                <a:solidFill>
                  <a:schemeClr val="bg2">
                    <a:lumMod val="75000"/>
                  </a:schemeClr>
                </a:solidFill>
                <a:ea typeface="ＭＳ Ｐゴシック" pitchFamily="-103" charset="-128"/>
              </a:rPr>
              <a:t>“Every activity is therefore geared toward making sure donors know they are important, valued, and considered, which has the effect of </a:t>
            </a:r>
            <a:r>
              <a:rPr lang="en-GB" altLang="en-US" i="1" u="sng" dirty="0">
                <a:solidFill>
                  <a:schemeClr val="bg2">
                    <a:lumMod val="75000"/>
                  </a:schemeClr>
                </a:solidFill>
                <a:ea typeface="ＭＳ Ｐゴシック" pitchFamily="-103" charset="-128"/>
              </a:rPr>
              <a:t>maximizing funds per donor in the long term</a:t>
            </a:r>
            <a:r>
              <a:rPr lang="en-GB" altLang="en-US" i="1" dirty="0">
                <a:solidFill>
                  <a:schemeClr val="bg2">
                    <a:lumMod val="75000"/>
                  </a:schemeClr>
                </a:solidFill>
                <a:ea typeface="ＭＳ Ｐゴシック" pitchFamily="-103" charset="-128"/>
              </a:rPr>
              <a:t>.”</a:t>
            </a:r>
          </a:p>
          <a:p>
            <a:pPr fontAlgn="auto">
              <a:spcAft>
                <a:spcPts val="0"/>
              </a:spcAft>
              <a:defRPr/>
            </a:pPr>
            <a:endParaRPr lang="en-GB" altLang="en-US" dirty="0">
              <a:ea typeface="ＭＳ Ｐゴシック" pitchFamily="-103" charset="-128"/>
            </a:endParaRPr>
          </a:p>
          <a:p>
            <a:pPr marL="457200" lvl="1" indent="0">
              <a:buNone/>
              <a:defRPr/>
            </a:pPr>
            <a:r>
              <a:rPr lang="en-GB" altLang="en-US" dirty="0">
                <a:solidFill>
                  <a:schemeClr val="bg2">
                    <a:lumMod val="60000"/>
                    <a:lumOff val="40000"/>
                  </a:schemeClr>
                </a:solidFill>
                <a:ea typeface="ＭＳ Ｐゴシック" pitchFamily="-103" charset="-128"/>
              </a:rPr>
              <a:t>Ken Burnett, </a:t>
            </a:r>
            <a:r>
              <a:rPr lang="en-GB" altLang="en-US" i="1" dirty="0">
                <a:solidFill>
                  <a:schemeClr val="bg2">
                    <a:lumMod val="60000"/>
                    <a:lumOff val="40000"/>
                  </a:schemeClr>
                </a:solidFill>
                <a:ea typeface="ＭＳ Ｐゴシック" pitchFamily="-103" charset="-128"/>
              </a:rPr>
              <a:t>Relationship Fundraising </a:t>
            </a:r>
            <a:r>
              <a:rPr lang="en-GB" altLang="en-US" dirty="0">
                <a:solidFill>
                  <a:schemeClr val="bg2">
                    <a:lumMod val="60000"/>
                    <a:lumOff val="40000"/>
                  </a:schemeClr>
                </a:solidFill>
                <a:ea typeface="ＭＳ Ｐゴシック" pitchFamily="-103" charset="-128"/>
              </a:rPr>
              <a:t>(2002), p38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925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B5B93-1C22-FE47-BD4E-17ECE9023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Stages of RF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35005-C53F-0246-A972-4F38C9D84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48911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RF 1.0 – Anecdotal stage. Practitioner wisdom and literature. Lots of case studies. ‘Self-evident’ that it works.</a:t>
            </a:r>
          </a:p>
          <a:p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RF 2.0 – Theoretical stage. Rogare’s review of the marketing and social psychology theory underpinning relationship fundraising.</a:t>
            </a:r>
          </a:p>
          <a:p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RF 3.0 – Enhanced evidence/theory stage. The evidence derived from RF 2.0 theory by the Adrian Sargeant and Jen Shang and the development of philanthropic psychology.</a:t>
            </a:r>
          </a:p>
        </p:txBody>
      </p:sp>
    </p:spTree>
    <p:extLst>
      <p:ext uri="{BB962C8B-B14F-4D97-AF65-F5344CB8AC3E}">
        <p14:creationId xmlns:p14="http://schemas.microsoft.com/office/powerpoint/2010/main" val="2623253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CD952-3D28-E54A-8462-0074EC747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Tenets of RF 1.0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BDEA2-F816-6949-AF7F-EB229F7959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Donor at centre of fundraising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Excellent donor care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Use of second person pronoun ‘you’ in fundraising comms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Donor is the hero</a:t>
            </a:r>
            <a:endParaRPr lang="en-GB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Fundraisers connect donors to a cause.</a:t>
            </a:r>
          </a:p>
          <a:p>
            <a:endParaRPr lang="en-GB" altLang="en-US" sz="2000" dirty="0">
              <a:solidFill>
                <a:schemeClr val="bg2">
                  <a:lumMod val="75000"/>
                </a:schemeClr>
              </a:solidFill>
              <a:ea typeface="ＭＳ Ｐゴシック" pitchFamily="-103" charset="-128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319011-B347-C5DA-D091-94739E35F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767" y="4769754"/>
            <a:ext cx="1259803" cy="1872207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38014CE5-2471-34FF-6740-3B1546FC3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503" y="4762264"/>
            <a:ext cx="1414700" cy="14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75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1A0CA-CDE6-A14F-BF0B-5DB20B3DB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 fundraising v2.0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B7322-8E4D-2E46-A444-AFB1871C3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6418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Underlying theory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EF80B5-4BB8-B24E-90A4-9B6EED992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8" y="2173760"/>
            <a:ext cx="2340558" cy="3312368"/>
          </a:xfrm>
          <a:prstGeom prst="rect">
            <a:avLst/>
          </a:prstGeom>
        </p:spPr>
      </p:pic>
      <p:pic>
        <p:nvPicPr>
          <p:cNvPr id="7" name="Picture 6" descr="A picture containing text, engine&#10;&#10;Description automatically generated">
            <a:extLst>
              <a:ext uri="{FF2B5EF4-FFF2-40B4-BE49-F238E27FC236}">
                <a16:creationId xmlns:a16="http://schemas.microsoft.com/office/drawing/2014/main" id="{178B6E04-C83A-F742-B94C-EE7A1BBB0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369" y="2173760"/>
            <a:ext cx="2353159" cy="3316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D0EE67-86B8-BA46-BEE5-FD903E42A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677" y="2173760"/>
            <a:ext cx="1373053" cy="19399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ABE854-8992-464F-AF4D-BD14F319FE23}"/>
              </a:ext>
            </a:extLst>
          </p:cNvPr>
          <p:cNvSpPr txBox="1"/>
          <p:nvPr/>
        </p:nvSpPr>
        <p:spPr>
          <a:xfrm>
            <a:off x="612684" y="5664498"/>
            <a:ext cx="6623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linkClick r:id="rId5"/>
              </a:rPr>
              <a:t>https://www.rogare.net/relationship-fundraising</a:t>
            </a: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5096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5550"/>
            <a:ext cx="4969408" cy="3558519"/>
          </a:xfrm>
        </p:spPr>
        <p:txBody>
          <a:bodyPr>
            <a:normAutofit/>
          </a:bodyPr>
          <a:lstStyle/>
          <a:p>
            <a:r>
              <a:rPr lang="en-NZ" dirty="0">
                <a:solidFill>
                  <a:schemeClr val="bg2">
                    <a:lumMod val="75000"/>
                  </a:schemeClr>
                </a:solidFill>
              </a:rPr>
              <a:t>Trust</a:t>
            </a:r>
          </a:p>
          <a:p>
            <a:r>
              <a:rPr lang="en-NZ" dirty="0">
                <a:solidFill>
                  <a:schemeClr val="bg2">
                    <a:lumMod val="75000"/>
                  </a:schemeClr>
                </a:solidFill>
              </a:rPr>
              <a:t>Commitment</a:t>
            </a:r>
          </a:p>
          <a:p>
            <a:r>
              <a:rPr lang="en-NZ" dirty="0">
                <a:solidFill>
                  <a:schemeClr val="bg2">
                    <a:lumMod val="75000"/>
                  </a:schemeClr>
                </a:solidFill>
              </a:rPr>
              <a:t>Satisfaction</a:t>
            </a:r>
          </a:p>
          <a:p>
            <a:endParaRPr lang="en-NZ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NZ" dirty="0">
                <a:solidFill>
                  <a:schemeClr val="bg2">
                    <a:lumMod val="60000"/>
                    <a:lumOff val="40000"/>
                  </a:schemeClr>
                </a:solidFill>
              </a:rPr>
              <a:t>Loyalty </a:t>
            </a:r>
          </a:p>
          <a:p>
            <a:endParaRPr lang="en-NZ" dirty="0"/>
          </a:p>
        </p:txBody>
      </p:sp>
      <p:pic>
        <p:nvPicPr>
          <p:cNvPr id="7" name="Picture 6" descr="Screen Shot 2016-04-05 at 11.56.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365" y="2640151"/>
            <a:ext cx="3694127" cy="3750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BBEF82-8244-E344-8400-B292F4E59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24" y="0"/>
            <a:ext cx="966752" cy="136815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6BE48-8775-2B5B-531C-FC190ED2C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psychology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E7F19-C125-0534-D6EB-33796C3C5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Attraction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Self-verification and similarity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>
                <a:solidFill>
                  <a:schemeClr val="bg2">
                    <a:lumMod val="75000"/>
                  </a:schemeClr>
                </a:solidFill>
              </a:rPr>
              <a:t>Intimacy and disclosure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Self-enhancement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>
                <a:solidFill>
                  <a:schemeClr val="bg2">
                    <a:lumMod val="75000"/>
                  </a:schemeClr>
                </a:solidFill>
              </a:rPr>
              <a:t>Identity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Self-determination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177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gare PPT temptate 2019" id="{1C17DD75-85EE-1145-A76A-9C38174B3475}" vid="{E0A9BBF4-695E-0745-BB33-DD56EF0976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1200</Words>
  <Application>Microsoft Macintosh PowerPoint</Application>
  <PresentationFormat>On-screen Show (4:3)</PresentationFormat>
  <Paragraphs>147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Avenir Medium</vt:lpstr>
      <vt:lpstr>Calibri</vt:lpstr>
      <vt:lpstr>Georgia</vt:lpstr>
      <vt:lpstr>Office Theme</vt:lpstr>
      <vt:lpstr>Rethinking relationship fundraising</vt:lpstr>
      <vt:lpstr>Rogare’s RF project</vt:lpstr>
      <vt:lpstr>What is relationship fundraising?</vt:lpstr>
      <vt:lpstr>What is relationship fundraising?</vt:lpstr>
      <vt:lpstr>Stages of RF</vt:lpstr>
      <vt:lpstr>Tenets of RF 1.0</vt:lpstr>
      <vt:lpstr>Relationship fundraising v2.0</vt:lpstr>
      <vt:lpstr>Relationship components</vt:lpstr>
      <vt:lpstr>Social psychology</vt:lpstr>
      <vt:lpstr>Tenets of RF2.0</vt:lpstr>
      <vt:lpstr>Relationship fundraising 3.0</vt:lpstr>
      <vt:lpstr>Relationship fundraising 3.0</vt:lpstr>
      <vt:lpstr>Tenets of RF 3.0</vt:lpstr>
      <vt:lpstr>What does RF 3.0 really mean?</vt:lpstr>
      <vt:lpstr>RF as donorcentred fundraising</vt:lpstr>
      <vt:lpstr>RF as donorcentred fundraising</vt:lpstr>
      <vt:lpstr>RF as donor-centred fundraising</vt:lpstr>
      <vt:lpstr>RF as donor-centred fundraising</vt:lpstr>
      <vt:lpstr>RF as donor-centred fundraising</vt:lpstr>
      <vt:lpstr>RF 4.0 – non-donorcentred</vt:lpstr>
      <vt:lpstr>RF 4.0 – non-donorcentred</vt:lpstr>
      <vt:lpstr>Intra-organisation relationships</vt:lpstr>
      <vt:lpstr>Total Relationship Marketing</vt:lpstr>
      <vt:lpstr>Total Relationship Fundraising</vt:lpstr>
      <vt:lpstr>Total Relationship Fundraising</vt:lpstr>
      <vt:lpstr>Total RF/Balance Theory</vt:lpstr>
      <vt:lpstr>Balance Theory</vt:lpstr>
      <vt:lpstr>Balance Theory</vt:lpstr>
      <vt:lpstr>Balance Theory</vt:lpstr>
      <vt:lpstr>Total RF/Balance Theory</vt:lpstr>
      <vt:lpstr>Incorporating CCF principles</vt:lpstr>
      <vt:lpstr>Incorporating CCF principles</vt:lpstr>
      <vt:lpstr>RF as care ethics</vt:lpstr>
      <vt:lpstr>New directions for RF</vt:lpstr>
      <vt:lpstr>PowerPoint Presentation</vt:lpstr>
      <vt:lpstr>Rogare Associate Members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Rethinking relationship fundraising</dc:title>
  <dc:creator>Ian MacQuillin</dc:creator>
  <cp:lastModifiedBy>Ian MacQuillin</cp:lastModifiedBy>
  <cp:revision>1</cp:revision>
  <dcterms:created xsi:type="dcterms:W3CDTF">2022-05-23T14:09:08Z</dcterms:created>
  <dcterms:modified xsi:type="dcterms:W3CDTF">2022-05-23T14:09:48Z</dcterms:modified>
</cp:coreProperties>
</file>