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360" r:id="rId2"/>
    <p:sldId id="361" r:id="rId3"/>
    <p:sldId id="362" r:id="rId4"/>
    <p:sldId id="363" r:id="rId5"/>
    <p:sldId id="364" r:id="rId6"/>
    <p:sldId id="365" r:id="rId7"/>
    <p:sldId id="391" r:id="rId8"/>
    <p:sldId id="366" r:id="rId9"/>
    <p:sldId id="367" r:id="rId10"/>
    <p:sldId id="368" r:id="rId11"/>
    <p:sldId id="369" r:id="rId12"/>
    <p:sldId id="392" r:id="rId13"/>
    <p:sldId id="82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14"/>
    <p:restoredTop sz="94694"/>
  </p:normalViewPr>
  <p:slideViewPr>
    <p:cSldViewPr snapToGrid="0" snapToObjects="1">
      <p:cViewPr varScale="1">
        <p:scale>
          <a:sx n="128" d="100"/>
          <a:sy n="128" d="100"/>
        </p:scale>
        <p:origin x="11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7E815-6A5E-5141-93CE-17EE26B13783}" type="datetimeFigureOut">
              <a:rPr lang="en-US" smtClean="0"/>
              <a:t>5/23/22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D521F-EECC-064C-B3F8-0ED85D6ABFA2}" type="slidenum">
              <a:rPr lang="en-US" smtClean="0"/>
              <a:t>‹#›</a:t>
            </a:fld>
            <a:endParaRPr lang="en-US"/>
          </a:p>
        </p:txBody>
      </p:sp>
    </p:spTree>
    <p:extLst>
      <p:ext uri="{BB962C8B-B14F-4D97-AF65-F5344CB8AC3E}">
        <p14:creationId xmlns:p14="http://schemas.microsoft.com/office/powerpoint/2010/main" val="146565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p1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f402016c72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f402016c72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1C1D1E"/>
                </a:solidFill>
                <a:highlight>
                  <a:srgbClr val="FFFFFF"/>
                </a:highlight>
              </a:rPr>
              <a:t>This doesn’t mean that all stories will end up looking like this - positive - or that we will never show images like this on the right, again. </a:t>
            </a: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r>
              <a:rPr lang="en-US">
                <a:solidFill>
                  <a:srgbClr val="1C1D1E"/>
                </a:solidFill>
                <a:highlight>
                  <a:srgbClr val="FFFFFF"/>
                </a:highlight>
              </a:rPr>
              <a:t>Instead it means that the process of gathering stories will shift, to prioritise the agency of the contributors to their own stories. </a:t>
            </a: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sp>
        <p:nvSpPr>
          <p:cNvPr id="823" name="Google Shape;823;gf402016c72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100">
                <a:solidFill>
                  <a:srgbClr val="201F1E"/>
                </a:solidFill>
                <a:highlight>
                  <a:srgbClr val="FFFFFF"/>
                </a:highlight>
                <a:latin typeface="Arial"/>
                <a:ea typeface="Arial"/>
                <a:cs typeface="Arial"/>
                <a:sym typeface="Arial"/>
              </a:rPr>
              <a:t>The title of this paper came from a piece of research called the People in the Pictures that I carried out with Siobhan Warrington and published in 2017. In this research we interviewed over 200 people in Niger, Bangladesh, Jordan (Syrian refugees) and the UK who had appeared in Save the Children’s content and their close communities and asked them about the process of sharing their stories, their motivations and what they thought about their final portrayal in fundraising and communications materials. In Niger (in a location not unlike that in this image) almost everyone we interviewed quoted this local proverb which translates as ‘a songs sounds sweeter from its author’s mouth’. What they meant was what we heard from everyone across all four countries - we want to share our voices, not just our literal voices, but voice as in agency - having decision making power on what story is told, and how. </a:t>
            </a:r>
            <a:endParaRPr sz="1100">
              <a:solidFill>
                <a:srgbClr val="201F1E"/>
              </a:solidFill>
              <a:highlight>
                <a:srgbClr val="FFFFFF"/>
              </a:highlight>
              <a:latin typeface="Arial"/>
              <a:ea typeface="Arial"/>
              <a:cs typeface="Arial"/>
              <a:sym typeface="Arial"/>
            </a:endParaRPr>
          </a:p>
          <a:p>
            <a:pPr marL="0" lvl="0" indent="0" algn="l" rtl="0">
              <a:lnSpc>
                <a:spcPct val="90000"/>
              </a:lnSpc>
              <a:spcBef>
                <a:spcPts val="0"/>
              </a:spcBef>
              <a:spcAft>
                <a:spcPts val="0"/>
              </a:spcAft>
              <a:buNone/>
            </a:pPr>
            <a:endParaRPr sz="1100">
              <a:solidFill>
                <a:srgbClr val="201F1E"/>
              </a:solidFill>
              <a:highlight>
                <a:srgbClr val="FFFFFF"/>
              </a:highlight>
              <a:latin typeface="Arial"/>
              <a:ea typeface="Arial"/>
              <a:cs typeface="Arial"/>
              <a:sym typeface="Arial"/>
            </a:endParaRPr>
          </a:p>
          <a:p>
            <a:pPr marL="0" lvl="0" indent="0" algn="l" rtl="0">
              <a:lnSpc>
                <a:spcPct val="90000"/>
              </a:lnSpc>
              <a:spcBef>
                <a:spcPts val="0"/>
              </a:spcBef>
              <a:spcAft>
                <a:spcPts val="0"/>
              </a:spcAft>
              <a:buNone/>
            </a:pPr>
            <a:r>
              <a:rPr lang="en-US" sz="1100">
                <a:solidFill>
                  <a:srgbClr val="201F1E"/>
                </a:solidFill>
                <a:highlight>
                  <a:srgbClr val="FFFFFF"/>
                </a:highlight>
                <a:latin typeface="Arial"/>
                <a:ea typeface="Arial"/>
                <a:cs typeface="Arial"/>
                <a:sym typeface="Arial"/>
              </a:rPr>
              <a:t>  </a:t>
            </a:r>
            <a:endParaRPr sz="1100">
              <a:solidFill>
                <a:srgbClr val="201F1E"/>
              </a:solidFill>
              <a:highlight>
                <a:srgbClr val="FFFFFF"/>
              </a:highlight>
              <a:latin typeface="Arial"/>
              <a:ea typeface="Arial"/>
              <a:cs typeface="Arial"/>
              <a:sym typeface="Arial"/>
            </a:endParaRPr>
          </a:p>
          <a:p>
            <a:pPr marL="0" lvl="0" indent="0" algn="l" rtl="0">
              <a:lnSpc>
                <a:spcPct val="90000"/>
              </a:lnSpc>
              <a:spcBef>
                <a:spcPts val="0"/>
              </a:spcBef>
              <a:spcAft>
                <a:spcPts val="0"/>
              </a:spcAft>
              <a:buNone/>
            </a:pPr>
            <a:endParaRPr sz="1100">
              <a:solidFill>
                <a:srgbClr val="201F1E"/>
              </a:solidFill>
              <a:highlight>
                <a:srgbClr val="FFFFFF"/>
              </a:highlight>
              <a:latin typeface="Arial"/>
              <a:ea typeface="Arial"/>
              <a:cs typeface="Arial"/>
              <a:sym typeface="Arial"/>
            </a:endParaRPr>
          </a:p>
          <a:p>
            <a:pPr marL="0" lvl="0" indent="0" algn="l" rtl="0">
              <a:lnSpc>
                <a:spcPct val="90000"/>
              </a:lnSpc>
              <a:spcBef>
                <a:spcPts val="0"/>
              </a:spcBef>
              <a:spcAft>
                <a:spcPts val="0"/>
              </a:spcAft>
              <a:buClr>
                <a:srgbClr val="0C0C0C"/>
              </a:buClr>
              <a:buSzPts val="2800"/>
              <a:buFont typeface="Arial"/>
              <a:buNone/>
            </a:pPr>
            <a:r>
              <a:rPr lang="en-US" sz="1100">
                <a:solidFill>
                  <a:srgbClr val="201F1E"/>
                </a:solidFill>
                <a:highlight>
                  <a:srgbClr val="FFFFFF"/>
                </a:highlight>
                <a:latin typeface="Arial"/>
                <a:ea typeface="Arial"/>
                <a:cs typeface="Arial"/>
                <a:sym typeface="Arial"/>
              </a:rPr>
              <a:t> </a:t>
            </a:r>
            <a:endParaRPr/>
          </a:p>
        </p:txBody>
      </p:sp>
      <p:sp>
        <p:nvSpPr>
          <p:cNvPr id="770" name="Google Shape;770;p1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f402016c72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f402016c72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 have spent my career all over the world gathering stories from people in all types of circumstances, and I’ll be honest, what we found out during the PITP wasn’t a surprise. But it was good to have it evidenced, because what it allowed was a new way to start thinking about the ethics of fundraising in the development sector. </a:t>
            </a:r>
            <a:endParaRPr/>
          </a:p>
          <a:p>
            <a:pPr marL="0" lvl="0" indent="0" algn="l" rtl="0">
              <a:spcBef>
                <a:spcPts val="0"/>
              </a:spcBef>
              <a:spcAft>
                <a:spcPts val="0"/>
              </a:spcAft>
              <a:buNone/>
            </a:pPr>
            <a:endParaRPr/>
          </a:p>
          <a:p>
            <a:pPr marL="0" lvl="0" indent="0" algn="l" rtl="0">
              <a:spcBef>
                <a:spcPts val="0"/>
              </a:spcBef>
              <a:spcAft>
                <a:spcPts val="0"/>
              </a:spcAft>
              <a:buNone/>
            </a:pPr>
            <a:r>
              <a:rPr lang="en-US"/>
              <a:t>It also inspired this new paper, co-written by myself, Ian McQuillan and Ruth Smyth. In this paper we develop and deliver a new way of thinking about ethical framing. Up until now, m</a:t>
            </a:r>
            <a:r>
              <a:rPr lang="en-US">
                <a:solidFill>
                  <a:srgbClr val="1C1D1E"/>
                </a:solidFill>
                <a:highlight>
                  <a:srgbClr val="FFFFFF"/>
                </a:highlight>
              </a:rPr>
              <a:t>uch of the discussion on the ethics of the framing of service users in fundraising and marketing materials focuses on the ethical dilemma of whether the means of using negative framing and negatively-framed images —which it is argued are more effective at raising money—justify that end if they cause harm by stereotyping and “othering” the people so framed, rob them of their dignity, and fail to engage people in long-term solutions. </a:t>
            </a:r>
            <a:endParaRPr>
              <a:solidFill>
                <a:srgbClr val="1C1D1E"/>
              </a:solidFill>
              <a:highlight>
                <a:srgbClr val="FFFFFF"/>
              </a:highlight>
            </a:endParaRPr>
          </a:p>
          <a:p>
            <a:pPr marL="0" lvl="0" indent="0" algn="l" rtl="0">
              <a:lnSpc>
                <a:spcPct val="90000"/>
              </a:lnSpc>
              <a:spcBef>
                <a:spcPts val="0"/>
              </a:spcBef>
              <a:spcAft>
                <a:spcPts val="0"/>
              </a:spcAft>
              <a:buClr>
                <a:schemeClr val="dk1"/>
              </a:buClr>
              <a:buSzPts val="1100"/>
              <a:buFont typeface="Arial"/>
              <a:buNone/>
            </a:pPr>
            <a:endParaRPr/>
          </a:p>
        </p:txBody>
      </p:sp>
      <p:sp>
        <p:nvSpPr>
          <p:cNvPr id="777" name="Google Shape;777;gf402016c72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f402016c72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f402016c72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These ideas have been well laid out by Rogare around what Ian has termed Rights Balancing Fundraising Ethics. This centred around the development of two named ‘frames’ - way of referring to this debate. </a:t>
            </a:r>
            <a:endParaRPr/>
          </a:p>
          <a:p>
            <a:pPr marL="0" lvl="0" indent="0" algn="l" rtl="0">
              <a:spcBef>
                <a:spcPts val="0"/>
              </a:spcBef>
              <a:spcAft>
                <a:spcPts val="0"/>
              </a:spcAft>
              <a:buNone/>
            </a:pPr>
            <a:endParaRPr/>
          </a:p>
          <a:p>
            <a:pPr marL="0" lvl="0" indent="0" algn="l" rtl="0">
              <a:spcBef>
                <a:spcPts val="0"/>
              </a:spcBef>
              <a:spcAft>
                <a:spcPts val="0"/>
              </a:spcAft>
              <a:buNone/>
            </a:pPr>
            <a:r>
              <a:rPr lang="en-US"/>
              <a:t>In the simplest terms, the Fundraising Frame is the argument that we need to raise money, and certain images and stories so this better than others. And the Values Frame is that by telling these stories at all you are creating racist, derogatory stereotypes and so certain images and stories should never be shown/told. </a:t>
            </a:r>
            <a:endParaRPr/>
          </a:p>
          <a:p>
            <a:pPr marL="0" lvl="0" indent="0" algn="l" rtl="0">
              <a:spcBef>
                <a:spcPts val="0"/>
              </a:spcBef>
              <a:spcAft>
                <a:spcPts val="0"/>
              </a:spcAft>
              <a:buNone/>
            </a:pPr>
            <a:endParaRPr/>
          </a:p>
          <a:p>
            <a:pPr marL="0" lvl="0" indent="0" algn="l" rtl="0">
              <a:spcBef>
                <a:spcPts val="0"/>
              </a:spcBef>
              <a:spcAft>
                <a:spcPts val="0"/>
              </a:spcAft>
              <a:buNone/>
            </a:pPr>
            <a:r>
              <a:rPr lang="en-US"/>
              <a:t>As Ian and colleagues at Rogare have previously argued, both of these views, which certainly true, are also at an entrenched stalemate, one that has been going on for decades.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p:txBody>
      </p:sp>
      <p:sp>
        <p:nvSpPr>
          <p:cNvPr id="783" name="Google Shape;783;gf402016c72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f402016c72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f402016c72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1C1D1E"/>
                </a:solidFill>
                <a:highlight>
                  <a:srgbClr val="FFFFFF"/>
                </a:highlight>
              </a:rPr>
              <a:t>As we know, the debate has largely centred around what, or what not to show, with images of malnutrition on the continent of Africa as a spotlight. And attempts to find a balance between these two ethical poles (on the one hand it is unethical to show images such as this, and on the other hand it is unethical not to be able to raise money needed for programmes) have proved elusive. </a:t>
            </a: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r>
              <a:rPr lang="en-US">
                <a:solidFill>
                  <a:srgbClr val="1C1D1E"/>
                </a:solidFill>
                <a:highlight>
                  <a:srgbClr val="FFFFFF"/>
                </a:highlight>
              </a:rPr>
              <a:t>This is a Guardian article from 2013, and to go even further back, the term poverty porn was coined back in 1981 by UNDP staffer Jordan Lissner in his paper ‘Merchants of Misery’. </a:t>
            </a: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Clr>
                <a:schemeClr val="dk1"/>
              </a:buClr>
              <a:buSzPts val="1100"/>
              <a:buFont typeface="Arial"/>
              <a:buNone/>
            </a:pPr>
            <a:endParaRPr>
              <a:solidFill>
                <a:srgbClr val="1C1D1E"/>
              </a:solidFill>
              <a:highlight>
                <a:srgbClr val="FFFFFF"/>
              </a:highlight>
            </a:endParaRPr>
          </a:p>
          <a:p>
            <a:pPr marL="0" lvl="0" indent="0" algn="l" rtl="0">
              <a:spcBef>
                <a:spcPts val="0"/>
              </a:spcBef>
              <a:spcAft>
                <a:spcPts val="0"/>
              </a:spcAft>
              <a:buClr>
                <a:schemeClr val="dk1"/>
              </a:buClr>
              <a:buSzPts val="1100"/>
              <a:buFont typeface="Arial"/>
              <a:buNone/>
            </a:pPr>
            <a:endParaRPr>
              <a:solidFill>
                <a:srgbClr val="1C1D1E"/>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sp>
        <p:nvSpPr>
          <p:cNvPr id="790" name="Google Shape;790;gf402016c72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f402016c72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f402016c72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r>
              <a:rPr lang="en-US">
                <a:solidFill>
                  <a:srgbClr val="1C1D1E"/>
                </a:solidFill>
                <a:highlight>
                  <a:srgbClr val="FFFFFF"/>
                </a:highlight>
              </a:rPr>
              <a:t>What we are attempting to provide with this paper, is a new ethical solution based in the process of story gathering and telling. Instead of fundraising and communications professionals deciding what is ethical to show or not show on behalf of the people in the stories, we instead propose that the ethicality of fundraising frames are contingent on the voice and agency of service users/contributors to tell their own stories and contribute to their own framing: as the Niger proverb says, “a song sounds sweeter from the author's mouth.”</a:t>
            </a: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r>
              <a:rPr lang="en-US">
                <a:solidFill>
                  <a:srgbClr val="1C1D1E"/>
                </a:solidFill>
                <a:highlight>
                  <a:srgbClr val="FFFFFF"/>
                </a:highlight>
              </a:rPr>
              <a:t>This is about including a new decision making voice - that of the contributor, service user beneficiary - whatever term you prefer - themselves. </a:t>
            </a: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sp>
        <p:nvSpPr>
          <p:cNvPr id="796" name="Google Shape;796;gf402016c72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f402016c72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f402016c72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1C1D1E"/>
                </a:solidFill>
                <a:highlight>
                  <a:srgbClr val="FFFFFF"/>
                </a:highlight>
              </a:rPr>
              <a:t>This will be contingent on some shifts in working practises. </a:t>
            </a: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r>
              <a:rPr lang="en-US">
                <a:solidFill>
                  <a:srgbClr val="1C1D1E"/>
                </a:solidFill>
                <a:highlight>
                  <a:srgbClr val="FFFFFF"/>
                </a:highlight>
              </a:rPr>
              <a:t>It’s not about what is sometimes referred to user-generated content, although this can be included. Samir, in Idlib.</a:t>
            </a: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r>
              <a:rPr lang="en-US">
                <a:solidFill>
                  <a:srgbClr val="1C1D1E"/>
                </a:solidFill>
                <a:highlight>
                  <a:srgbClr val="FFFFFF"/>
                </a:highlight>
              </a:rPr>
              <a:t>It is not also about hiring local people to gather stories, although that can also be helpful. This is Samer, he is a Syrian person living as a refugee in Zaatari Refugee Camp. As part of camp activities he learned how to be a photographer, and is now pursuing it successfully as a career. </a:t>
            </a: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r>
              <a:rPr lang="en-US"/>
              <a:t>Instead it is about sharing editorial decision making power. As this is what contributors have been telling me that they want for the entire of my career. </a:t>
            </a: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endParaRPr>
          </a:p>
          <a:p>
            <a:pPr marL="0" lvl="0" indent="0" algn="l" rtl="0">
              <a:spcBef>
                <a:spcPts val="0"/>
              </a:spcBef>
              <a:spcAft>
                <a:spcPts val="0"/>
              </a:spcAft>
              <a:buNone/>
            </a:pPr>
            <a:endParaRPr>
              <a:solidFill>
                <a:srgbClr val="1C1D1E"/>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sp>
        <p:nvSpPr>
          <p:cNvPr id="802" name="Google Shape;802;gf402016c72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f402016c72_0_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f402016c72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a quote from my most recent research - Who Owns The Story - from Patrick Malachi, a community health worker with Amref who was invited to entirely control a fundraising pack for one of the charity’s quarterly appeals. We put it head to head in a blind test against a pack editorially controlled by Amref.  Not only did the pack created by Patrick raise more money, but donors proactively communicated that the fact that it was created by Patrick was one of the reasons that made them more likely to give larger amounts - more authentic and less steeped in old stereotypes (quotes from middle aged white folk in the home counties no less). </a:t>
            </a:r>
            <a:endParaRPr/>
          </a:p>
        </p:txBody>
      </p:sp>
      <p:sp>
        <p:nvSpPr>
          <p:cNvPr id="809" name="Google Shape;809;gf402016c72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f402016c72_0_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f402016c72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have a set of recommendations, these are taken from The People in the Pictures, and I have been testing these in my work since 2017 and they are very achievable. </a:t>
            </a:r>
            <a:endParaRPr/>
          </a:p>
        </p:txBody>
      </p:sp>
      <p:sp>
        <p:nvSpPr>
          <p:cNvPr id="816" name="Google Shape;816;gf402016c72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2">
                <a:tint val="93000"/>
                <a:satMod val="150000"/>
                <a:shade val="98000"/>
                <a:lumMod val="102000"/>
              </a:schemeClr>
            </a:gs>
            <a:gs pos="89000">
              <a:schemeClr val="bg2">
                <a:tint val="98000"/>
                <a:satMod val="130000"/>
                <a:shade val="90000"/>
                <a:lumMod val="103000"/>
                <a:alpha val="6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l">
              <a:defRPr sz="6000" baseline="0">
                <a:latin typeface="Georgia" panose="02040502050405020303" pitchFamily="18" charset="0"/>
              </a:defRPr>
            </a:lvl1pPr>
          </a:lstStyle>
          <a:p>
            <a:r>
              <a:rPr lang="en-GB"/>
              <a:t>Click to edit Master title style</a:t>
            </a:r>
            <a:endParaRPr lang="en-US" dirty="0"/>
          </a:p>
        </p:txBody>
      </p:sp>
      <p:sp>
        <p:nvSpPr>
          <p:cNvPr id="3" name="Subtitle 2"/>
          <p:cNvSpPr>
            <a:spLocks noGrp="1"/>
          </p:cNvSpPr>
          <p:nvPr>
            <p:ph type="subTitle" idx="1"/>
          </p:nvPr>
        </p:nvSpPr>
        <p:spPr>
          <a:xfrm>
            <a:off x="685800" y="3602038"/>
            <a:ext cx="73152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124EDBA-E9B4-F74A-9545-28270C4E7624}" type="datetimeFigureOut">
              <a:rPr lang="en-US" smtClean="0"/>
              <a:t>5/23/22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1583BD52-55F5-8848-975B-488073426074}"/>
              </a:ext>
            </a:extLst>
          </p:cNvPr>
          <p:cNvPicPr>
            <a:picLocks noChangeAspect="1"/>
          </p:cNvPicPr>
          <p:nvPr userDrawn="1"/>
        </p:nvPicPr>
        <p:blipFill>
          <a:blip r:embed="rId2"/>
          <a:stretch>
            <a:fillRect/>
          </a:stretch>
        </p:blipFill>
        <p:spPr>
          <a:xfrm>
            <a:off x="-66303" y="-1022652"/>
            <a:ext cx="4638303" cy="3277661"/>
          </a:xfrm>
          <a:prstGeom prst="rect">
            <a:avLst/>
          </a:prstGeom>
        </p:spPr>
      </p:pic>
      <p:pic>
        <p:nvPicPr>
          <p:cNvPr id="10" name="Picture 9">
            <a:extLst>
              <a:ext uri="{FF2B5EF4-FFF2-40B4-BE49-F238E27FC236}">
                <a16:creationId xmlns:a16="http://schemas.microsoft.com/office/drawing/2014/main" id="{F40BBFCB-4842-AA49-A400-4621B3A6DDB1}"/>
              </a:ext>
            </a:extLst>
          </p:cNvPr>
          <p:cNvPicPr>
            <a:picLocks noChangeAspect="1"/>
          </p:cNvPicPr>
          <p:nvPr userDrawn="1"/>
        </p:nvPicPr>
        <p:blipFill>
          <a:blip r:embed="rId3"/>
          <a:stretch>
            <a:fillRect/>
          </a:stretch>
        </p:blipFill>
        <p:spPr>
          <a:xfrm>
            <a:off x="8172726" y="5654978"/>
            <a:ext cx="685248" cy="685248"/>
          </a:xfrm>
          <a:prstGeom prst="rect">
            <a:avLst/>
          </a:prstGeom>
        </p:spPr>
      </p:pic>
      <p:sp>
        <p:nvSpPr>
          <p:cNvPr id="7" name="TextBox 6">
            <a:extLst>
              <a:ext uri="{FF2B5EF4-FFF2-40B4-BE49-F238E27FC236}">
                <a16:creationId xmlns:a16="http://schemas.microsoft.com/office/drawing/2014/main" id="{BED2C27A-0E57-BF48-ACBE-21014EB2BF45}"/>
              </a:ext>
            </a:extLst>
          </p:cNvPr>
          <p:cNvSpPr txBox="1"/>
          <p:nvPr userDrawn="1"/>
        </p:nvSpPr>
        <p:spPr>
          <a:xfrm>
            <a:off x="7633252" y="6444477"/>
            <a:ext cx="1510748"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err="1">
                <a:latin typeface="Avenir Medium" panose="02000503020000020003" pitchFamily="2" charset="0"/>
              </a:rPr>
              <a:t>www.rogare.net</a:t>
            </a:r>
            <a:endParaRPr lang="en-US" sz="1200" baseline="0" dirty="0">
              <a:latin typeface="Avenir Medium" panose="02000503020000020003" pitchFamily="2" charset="0"/>
            </a:endParaRPr>
          </a:p>
          <a:p>
            <a:endParaRPr lang="en-US" b="0" i="0" dirty="0">
              <a:latin typeface="Avenir Medium" panose="02000503020000020003" pitchFamily="2" charset="0"/>
            </a:endParaRPr>
          </a:p>
        </p:txBody>
      </p:sp>
      <p:sp>
        <p:nvSpPr>
          <p:cNvPr id="11" name="TextBox 10">
            <a:extLst>
              <a:ext uri="{FF2B5EF4-FFF2-40B4-BE49-F238E27FC236}">
                <a16:creationId xmlns:a16="http://schemas.microsoft.com/office/drawing/2014/main" id="{BEB4EA02-5ACD-E04D-B17C-C76E23B2D4E0}"/>
              </a:ext>
            </a:extLst>
          </p:cNvPr>
          <p:cNvSpPr txBox="1"/>
          <p:nvPr userDrawn="1"/>
        </p:nvSpPr>
        <p:spPr>
          <a:xfrm>
            <a:off x="129209" y="6352833"/>
            <a:ext cx="3021981" cy="369332"/>
          </a:xfrm>
          <a:prstGeom prst="rect">
            <a:avLst/>
          </a:prstGeom>
          <a:noFill/>
        </p:spPr>
        <p:txBody>
          <a:bodyPr wrap="none" rtlCol="0">
            <a:spAutoFit/>
          </a:bodyPr>
          <a:lstStyle/>
          <a:p>
            <a:r>
              <a:rPr lang="en-US" b="1" dirty="0">
                <a:latin typeface="Georgia" panose="02040502050405020303" pitchFamily="18" charset="0"/>
              </a:rPr>
              <a:t>Rethinking Fundraising</a:t>
            </a:r>
          </a:p>
        </p:txBody>
      </p:sp>
    </p:spTree>
    <p:extLst>
      <p:ext uri="{BB962C8B-B14F-4D97-AF65-F5344CB8AC3E}">
        <p14:creationId xmlns:p14="http://schemas.microsoft.com/office/powerpoint/2010/main" val="17420120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24EDBA-E9B4-F74A-9545-28270C4E7624}" type="datetimeFigureOut">
              <a:rPr lang="en-US" smtClean="0"/>
              <a:t>5/23/22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300555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24EDBA-E9B4-F74A-9545-28270C4E7624}" type="datetimeFigureOut">
              <a:rPr lang="en-US" smtClean="0"/>
              <a:t>5/23/22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123640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39000">
              <a:schemeClr val="tx1"/>
            </a:gs>
            <a:gs pos="2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85000"/>
                  </a:schemeClr>
                </a:solidFill>
              </a:defRPr>
            </a:lvl1pPr>
          </a:lstStyle>
          <a:p>
            <a:r>
              <a:rPr lang="en-GB"/>
              <a:t>Click to edit Master title style</a:t>
            </a:r>
            <a:endParaRPr lang="en-US" dirty="0"/>
          </a:p>
        </p:txBody>
      </p:sp>
      <p:sp>
        <p:nvSpPr>
          <p:cNvPr id="3" name="Content Placeholder 2"/>
          <p:cNvSpPr>
            <a:spLocks noGrp="1"/>
          </p:cNvSpPr>
          <p:nvPr>
            <p:ph idx="1"/>
          </p:nvPr>
        </p:nvSpPr>
        <p:spPr>
          <a:noFill/>
        </p:spPr>
        <p:txBody>
          <a:bodyPr/>
          <a:lstStyle>
            <a:lvl1pPr marL="0" indent="0">
              <a:buNone/>
              <a:defRPr baseline="0">
                <a:solidFill>
                  <a:schemeClr val="bg1">
                    <a:lumMod val="95000"/>
                    <a:lumOff val="5000"/>
                  </a:schemeClr>
                </a:solidFill>
              </a:defRPr>
            </a:lvl1pPr>
            <a:lvl2pPr>
              <a:defRPr baseline="0">
                <a:solidFill>
                  <a:schemeClr val="bg2">
                    <a:lumMod val="75000"/>
                  </a:schemeClr>
                </a:solidFill>
              </a:defRPr>
            </a:lvl2pPr>
            <a:lvl3pPr>
              <a:defRPr baseline="0">
                <a:solidFill>
                  <a:schemeClr val="tx2">
                    <a:lumMod val="50000"/>
                  </a:schemeClr>
                </a:solidFill>
              </a:defRPr>
            </a:lvl3pPr>
            <a:lvl4pPr>
              <a:defRPr baseline="0">
                <a:solidFill>
                  <a:schemeClr val="bg2">
                    <a:lumMod val="75000"/>
                  </a:schemeClr>
                </a:solidFill>
              </a:defRPr>
            </a:lvl4pPr>
            <a:lvl5pPr>
              <a:defRPr baseline="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24EDBA-E9B4-F74A-9545-28270C4E7624}" type="datetimeFigureOut">
              <a:rPr lang="en-US" smtClean="0"/>
              <a:t>5/23/22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2">
                    <a:lumMod val="75000"/>
                  </a:schemeClr>
                </a:solidFill>
              </a:defRPr>
            </a:lvl1pPr>
          </a:lstStyle>
          <a:p>
            <a:endParaRPr lang="en-US" dirty="0"/>
          </a:p>
        </p:txBody>
      </p:sp>
      <p:pic>
        <p:nvPicPr>
          <p:cNvPr id="12" name="Picture 11" descr="A close up of a logo&#10;&#10;Description automatically generated">
            <a:extLst>
              <a:ext uri="{FF2B5EF4-FFF2-40B4-BE49-F238E27FC236}">
                <a16:creationId xmlns:a16="http://schemas.microsoft.com/office/drawing/2014/main" id="{B41B0F26-D41A-B644-B81C-B8BD3BC2AEEA}"/>
              </a:ext>
            </a:extLst>
          </p:cNvPr>
          <p:cNvPicPr>
            <a:picLocks noChangeAspect="1"/>
          </p:cNvPicPr>
          <p:nvPr userDrawn="1"/>
        </p:nvPicPr>
        <p:blipFill>
          <a:blip r:embed="rId2"/>
          <a:stretch>
            <a:fillRect/>
          </a:stretch>
        </p:blipFill>
        <p:spPr>
          <a:xfrm>
            <a:off x="8408504" y="5716103"/>
            <a:ext cx="595796" cy="595796"/>
          </a:xfrm>
          <a:prstGeom prst="rect">
            <a:avLst/>
          </a:prstGeom>
        </p:spPr>
      </p:pic>
      <p:sp>
        <p:nvSpPr>
          <p:cNvPr id="8" name="TextBox 7">
            <a:extLst>
              <a:ext uri="{FF2B5EF4-FFF2-40B4-BE49-F238E27FC236}">
                <a16:creationId xmlns:a16="http://schemas.microsoft.com/office/drawing/2014/main" id="{D7EB9404-580B-5F48-887E-F5F3ADD3DE46}"/>
              </a:ext>
            </a:extLst>
          </p:cNvPr>
          <p:cNvSpPr txBox="1"/>
          <p:nvPr userDrawn="1"/>
        </p:nvSpPr>
        <p:spPr>
          <a:xfrm>
            <a:off x="7802216" y="6356351"/>
            <a:ext cx="13616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err="1">
                <a:solidFill>
                  <a:schemeClr val="bg2">
                    <a:lumMod val="75000"/>
                  </a:schemeClr>
                </a:solidFill>
                <a:latin typeface="Avenir Medium" panose="02000503020000020003" pitchFamily="2" charset="0"/>
              </a:rPr>
              <a:t>www.rogare.net</a:t>
            </a:r>
            <a:endParaRPr lang="en-US" sz="1200" baseline="0" dirty="0">
              <a:solidFill>
                <a:schemeClr val="bg2">
                  <a:lumMod val="75000"/>
                </a:schemeClr>
              </a:solidFill>
              <a:latin typeface="Avenir Medium" panose="02000503020000020003" pitchFamily="2" charset="0"/>
            </a:endParaRPr>
          </a:p>
          <a:p>
            <a:endParaRPr lang="en-US" b="0" i="0" dirty="0">
              <a:latin typeface="Avenir Medium" panose="02000503020000020003" pitchFamily="2" charset="0"/>
            </a:endParaRPr>
          </a:p>
        </p:txBody>
      </p:sp>
      <p:sp>
        <p:nvSpPr>
          <p:cNvPr id="9" name="TextBox 8">
            <a:extLst>
              <a:ext uri="{FF2B5EF4-FFF2-40B4-BE49-F238E27FC236}">
                <a16:creationId xmlns:a16="http://schemas.microsoft.com/office/drawing/2014/main" id="{CEE26C9C-89BE-794F-A63C-BE5C22D4CD0F}"/>
              </a:ext>
            </a:extLst>
          </p:cNvPr>
          <p:cNvSpPr txBox="1"/>
          <p:nvPr userDrawn="1"/>
        </p:nvSpPr>
        <p:spPr>
          <a:xfrm>
            <a:off x="129209" y="6352833"/>
            <a:ext cx="3021981" cy="369332"/>
          </a:xfrm>
          <a:prstGeom prst="rect">
            <a:avLst/>
          </a:prstGeom>
          <a:noFill/>
        </p:spPr>
        <p:txBody>
          <a:bodyPr wrap="none" rtlCol="0">
            <a:spAutoFit/>
          </a:bodyPr>
          <a:lstStyle/>
          <a:p>
            <a:r>
              <a:rPr lang="en-US" b="1" dirty="0">
                <a:solidFill>
                  <a:schemeClr val="bg2">
                    <a:lumMod val="75000"/>
                  </a:schemeClr>
                </a:solidFill>
                <a:latin typeface="Georgia" panose="02040502050405020303" pitchFamily="18" charset="0"/>
              </a:rPr>
              <a:t>Rethinking Fundraising</a:t>
            </a:r>
          </a:p>
        </p:txBody>
      </p:sp>
    </p:spTree>
    <p:extLst>
      <p:ext uri="{BB962C8B-B14F-4D97-AF65-F5344CB8AC3E}">
        <p14:creationId xmlns:p14="http://schemas.microsoft.com/office/powerpoint/2010/main" val="108061339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124EDBA-E9B4-F74A-9545-28270C4E7624}" type="datetimeFigureOut">
              <a:rPr lang="en-US" smtClean="0"/>
              <a:t>5/23/22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323213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124EDBA-E9B4-F74A-9545-28270C4E7624}" type="datetimeFigureOut">
              <a:rPr lang="en-US" smtClean="0"/>
              <a:t>5/23/22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371285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124EDBA-E9B4-F74A-9545-28270C4E7624}" type="datetimeFigureOut">
              <a:rPr lang="en-US" smtClean="0"/>
              <a:t>5/23/22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21356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124EDBA-E9B4-F74A-9545-28270C4E7624}" type="datetimeFigureOut">
              <a:rPr lang="en-US" smtClean="0"/>
              <a:t>5/23/22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335161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4EDBA-E9B4-F74A-9545-28270C4E7624}" type="datetimeFigureOut">
              <a:rPr lang="en-US" smtClean="0"/>
              <a:t>5/23/22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27582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24EDBA-E9B4-F74A-9545-28270C4E7624}" type="datetimeFigureOut">
              <a:rPr lang="en-US" smtClean="0"/>
              <a:t>5/23/22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283088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24EDBA-E9B4-F74A-9545-28270C4E7624}" type="datetimeFigureOut">
              <a:rPr lang="en-US" smtClean="0"/>
              <a:t>5/23/22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40632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venir Medium" panose="02000503020000020003" pitchFamily="2" charset="0"/>
              </a:defRPr>
            </a:lvl1pPr>
          </a:lstStyle>
          <a:p>
            <a:fld id="{B124EDBA-E9B4-F74A-9545-28270C4E7624}" type="datetimeFigureOut">
              <a:rPr lang="en-US" smtClean="0"/>
              <a:pPr/>
              <a:t>5/23/22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venir Medium" panose="02000503020000020003" pitchFamily="2"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venir Medium" panose="02000503020000020003" pitchFamily="2" charset="0"/>
              </a:defRPr>
            </a:lvl1pPr>
          </a:lstStyle>
          <a:p>
            <a:fld id="{281E924B-7012-914B-B771-B830E08937B1}" type="slidenum">
              <a:rPr lang="en-US" smtClean="0"/>
              <a:pPr/>
              <a:t>‹#›</a:t>
            </a:fld>
            <a:endParaRPr lang="en-US" dirty="0"/>
          </a:p>
        </p:txBody>
      </p:sp>
    </p:spTree>
    <p:extLst>
      <p:ext uri="{BB962C8B-B14F-4D97-AF65-F5344CB8AC3E}">
        <p14:creationId xmlns:p14="http://schemas.microsoft.com/office/powerpoint/2010/main" val="333461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baseline="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venir Medium"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venir Medium"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venir Medium"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Medium"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Medium"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0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Georgia"/>
              <a:buNone/>
            </a:pPr>
            <a:r>
              <a:rPr lang="en-US" sz="4400"/>
              <a:t>Ethics of framing </a:t>
            </a:r>
            <a:endParaRPr/>
          </a:p>
        </p:txBody>
      </p:sp>
      <p:sp>
        <p:nvSpPr>
          <p:cNvPr id="766" name="Google Shape;766;p105"/>
          <p:cNvSpPr txBox="1">
            <a:spLocks noGrp="1"/>
          </p:cNvSpPr>
          <p:nvPr>
            <p:ph type="subTitle" idx="1"/>
          </p:nvPr>
        </p:nvSpPr>
        <p:spPr>
          <a:xfrm>
            <a:off x="685800" y="3602038"/>
            <a:ext cx="7315200"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Jess Crombie</a:t>
            </a:r>
            <a:endParaRPr/>
          </a:p>
          <a:p>
            <a:pPr marL="0" lvl="0" indent="0" algn="l" rtl="0">
              <a:lnSpc>
                <a:spcPct val="90000"/>
              </a:lnSpc>
              <a:spcBef>
                <a:spcPts val="1000"/>
              </a:spcBef>
              <a:spcAft>
                <a:spcPts val="0"/>
              </a:spcAft>
              <a:buClr>
                <a:schemeClr val="lt1"/>
              </a:buClr>
              <a:buSzPts val="2400"/>
              <a:buNone/>
            </a:pPr>
            <a:r>
              <a:rPr lang="en-US"/>
              <a:t>London College of Communication, UAL</a:t>
            </a:r>
            <a:endParaRPr/>
          </a:p>
        </p:txBody>
      </p:sp>
      <p:pic>
        <p:nvPicPr>
          <p:cNvPr id="767" name="Google Shape;767;p105"/>
          <p:cNvPicPr preferRelativeResize="0"/>
          <p:nvPr/>
        </p:nvPicPr>
        <p:blipFill rotWithShape="1">
          <a:blip r:embed="rId3">
            <a:alphaModFix/>
          </a:blip>
          <a:srcRect/>
          <a:stretch/>
        </p:blipFill>
        <p:spPr>
          <a:xfrm>
            <a:off x="7530480" y="110919"/>
            <a:ext cx="1409768" cy="14097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gf402016c72_0_57"/>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How to deliver this?</a:t>
            </a:r>
            <a:endParaRPr dirty="0"/>
          </a:p>
        </p:txBody>
      </p:sp>
      <p:sp>
        <p:nvSpPr>
          <p:cNvPr id="819" name="Google Shape;819;gf402016c72_0_57"/>
          <p:cNvSpPr txBox="1">
            <a:spLocks noGrp="1"/>
          </p:cNvSpPr>
          <p:nvPr>
            <p:ph type="body" idx="1"/>
          </p:nvPr>
        </p:nvSpPr>
        <p:spPr>
          <a:xfrm>
            <a:off x="628649" y="1746113"/>
            <a:ext cx="8028333" cy="43512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AutoNum type="arabicPeriod"/>
            </a:pPr>
            <a:r>
              <a:rPr lang="en-US" sz="2600" dirty="0">
                <a:solidFill>
                  <a:schemeClr val="bg2">
                    <a:lumMod val="75000"/>
                  </a:schemeClr>
                </a:solidFill>
              </a:rPr>
              <a:t>Invest in creative and collaborative approaches to image making.</a:t>
            </a:r>
            <a:endParaRPr sz="2600" dirty="0">
              <a:solidFill>
                <a:schemeClr val="bg2">
                  <a:lumMod val="75000"/>
                </a:schemeClr>
              </a:solidFill>
            </a:endParaRPr>
          </a:p>
          <a:p>
            <a:pPr marL="457200" lvl="0" indent="-406400" algn="l" rtl="0">
              <a:spcBef>
                <a:spcPts val="0"/>
              </a:spcBef>
              <a:spcAft>
                <a:spcPts val="0"/>
              </a:spcAft>
              <a:buSzPts val="2800"/>
              <a:buAutoNum type="arabicPeriod"/>
            </a:pPr>
            <a:r>
              <a:rPr lang="en-US" sz="2600" dirty="0">
                <a:solidFill>
                  <a:schemeClr val="bg2">
                    <a:lumMod val="60000"/>
                    <a:lumOff val="40000"/>
                  </a:schemeClr>
                </a:solidFill>
              </a:rPr>
              <a:t>Uphold contributor’s rights and fulfil the duty of care.</a:t>
            </a:r>
            <a:endParaRPr sz="2600" dirty="0">
              <a:solidFill>
                <a:schemeClr val="bg2">
                  <a:lumMod val="60000"/>
                  <a:lumOff val="40000"/>
                </a:schemeClr>
              </a:solidFill>
            </a:endParaRPr>
          </a:p>
          <a:p>
            <a:pPr marL="457200" lvl="0" indent="-406400" algn="l" rtl="0">
              <a:spcBef>
                <a:spcPts val="0"/>
              </a:spcBef>
              <a:spcAft>
                <a:spcPts val="0"/>
              </a:spcAft>
              <a:buSzPts val="2800"/>
              <a:buAutoNum type="arabicPeriod"/>
            </a:pPr>
            <a:r>
              <a:rPr lang="en-US" sz="2600" dirty="0">
                <a:solidFill>
                  <a:schemeClr val="bg2">
                    <a:lumMod val="75000"/>
                  </a:schemeClr>
                </a:solidFill>
              </a:rPr>
              <a:t>Informed consent to be understood as a process with clear procedures in place.</a:t>
            </a:r>
            <a:endParaRPr sz="2600" dirty="0">
              <a:solidFill>
                <a:schemeClr val="bg2">
                  <a:lumMod val="75000"/>
                </a:schemeClr>
              </a:solidFill>
            </a:endParaRPr>
          </a:p>
          <a:p>
            <a:pPr marL="457200" lvl="0" indent="-406400" algn="l" rtl="0">
              <a:spcBef>
                <a:spcPts val="0"/>
              </a:spcBef>
              <a:spcAft>
                <a:spcPts val="0"/>
              </a:spcAft>
              <a:buSzPts val="2800"/>
              <a:buAutoNum type="arabicPeriod"/>
            </a:pPr>
            <a:r>
              <a:rPr lang="en-US" sz="2600" dirty="0">
                <a:solidFill>
                  <a:schemeClr val="bg2">
                    <a:lumMod val="60000"/>
                    <a:lumOff val="40000"/>
                  </a:schemeClr>
                </a:solidFill>
              </a:rPr>
              <a:t>Commit to sensitive and effective communication before, during and after image-gathering.</a:t>
            </a:r>
            <a:endParaRPr sz="2600" dirty="0">
              <a:solidFill>
                <a:schemeClr val="bg2">
                  <a:lumMod val="60000"/>
                  <a:lumOff val="40000"/>
                </a:schemeClr>
              </a:solidFill>
            </a:endParaRPr>
          </a:p>
          <a:p>
            <a:pPr marL="457200" lvl="0" indent="-406400" algn="l" rtl="0">
              <a:spcBef>
                <a:spcPts val="0"/>
              </a:spcBef>
              <a:spcAft>
                <a:spcPts val="0"/>
              </a:spcAft>
              <a:buSzPts val="2800"/>
              <a:buAutoNum type="arabicPeriod"/>
            </a:pPr>
            <a:r>
              <a:rPr lang="en-US" sz="2600" dirty="0">
                <a:solidFill>
                  <a:schemeClr val="bg2">
                    <a:lumMod val="75000"/>
                  </a:schemeClr>
                </a:solidFill>
              </a:rPr>
              <a:t>Ensure that human dignity is upheld in the image making process, not just in the image itself. </a:t>
            </a:r>
            <a:endParaRPr sz="2600" dirty="0">
              <a:solidFill>
                <a:schemeClr val="bg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pic>
        <p:nvPicPr>
          <p:cNvPr id="825" name="Google Shape;825;gf402016c72_0_19"/>
          <p:cNvPicPr preferRelativeResize="0"/>
          <p:nvPr/>
        </p:nvPicPr>
        <p:blipFill>
          <a:blip r:embed="rId3">
            <a:alphaModFix/>
          </a:blip>
          <a:stretch>
            <a:fillRect/>
          </a:stretch>
        </p:blipFill>
        <p:spPr>
          <a:xfrm>
            <a:off x="458900" y="1987626"/>
            <a:ext cx="4558500" cy="2393200"/>
          </a:xfrm>
          <a:prstGeom prst="rect">
            <a:avLst/>
          </a:prstGeom>
          <a:noFill/>
          <a:ln>
            <a:noFill/>
          </a:ln>
        </p:spPr>
      </p:pic>
      <p:pic>
        <p:nvPicPr>
          <p:cNvPr id="826" name="Google Shape;826;gf402016c72_0_19"/>
          <p:cNvPicPr preferRelativeResize="0"/>
          <p:nvPr/>
        </p:nvPicPr>
        <p:blipFill>
          <a:blip r:embed="rId4">
            <a:alphaModFix/>
          </a:blip>
          <a:stretch>
            <a:fillRect/>
          </a:stretch>
        </p:blipFill>
        <p:spPr>
          <a:xfrm>
            <a:off x="5098523" y="1987625"/>
            <a:ext cx="3589779" cy="2393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AD22-0356-80FD-64E4-E5E136DDCF56}"/>
              </a:ext>
            </a:extLst>
          </p:cNvPr>
          <p:cNvSpPr>
            <a:spLocks noGrp="1"/>
          </p:cNvSpPr>
          <p:nvPr>
            <p:ph type="title"/>
          </p:nvPr>
        </p:nvSpPr>
        <p:spPr/>
        <p:txBody>
          <a:bodyPr/>
          <a:lstStyle/>
          <a:p>
            <a:r>
              <a:rPr lang="en-US" dirty="0"/>
              <a:t>Ethics of framing</a:t>
            </a:r>
          </a:p>
        </p:txBody>
      </p:sp>
      <p:sp>
        <p:nvSpPr>
          <p:cNvPr id="3" name="Content Placeholder 2">
            <a:extLst>
              <a:ext uri="{FF2B5EF4-FFF2-40B4-BE49-F238E27FC236}">
                <a16:creationId xmlns:a16="http://schemas.microsoft.com/office/drawing/2014/main" id="{346248DD-B08B-91AA-8492-EAA715791FDD}"/>
              </a:ext>
            </a:extLst>
          </p:cNvPr>
          <p:cNvSpPr>
            <a:spLocks noGrp="1"/>
          </p:cNvSpPr>
          <p:nvPr>
            <p:ph idx="1"/>
          </p:nvPr>
        </p:nvSpPr>
        <p:spPr/>
        <p:txBody>
          <a:bodyPr/>
          <a:lstStyle/>
          <a:p>
            <a:pPr algn="ctr">
              <a:lnSpc>
                <a:spcPct val="100000"/>
              </a:lnSpc>
            </a:pPr>
            <a:r>
              <a:rPr lang="en-US" sz="3400" dirty="0">
                <a:solidFill>
                  <a:schemeClr val="bg2">
                    <a:lumMod val="75000"/>
                  </a:schemeClr>
                </a:solidFill>
              </a:rPr>
              <a:t>“Framing in fundraising is ethical when it provides a way for service users/contributors to use tier voice and agency to contribute to their own framing and telling of their own stories, and unethical when it does not.”</a:t>
            </a:r>
          </a:p>
          <a:p>
            <a:endParaRPr lang="en-US" dirty="0"/>
          </a:p>
        </p:txBody>
      </p:sp>
    </p:spTree>
    <p:extLst>
      <p:ext uri="{BB962C8B-B14F-4D97-AF65-F5344CB8AC3E}">
        <p14:creationId xmlns:p14="http://schemas.microsoft.com/office/powerpoint/2010/main" val="327585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1DC2-AA94-A023-BB44-D5746AF3EA3B}"/>
              </a:ext>
            </a:extLst>
          </p:cNvPr>
          <p:cNvSpPr>
            <a:spLocks noGrp="1"/>
          </p:cNvSpPr>
          <p:nvPr>
            <p:ph type="title"/>
          </p:nvPr>
        </p:nvSpPr>
        <p:spPr/>
        <p:txBody>
          <a:bodyPr/>
          <a:lstStyle/>
          <a:p>
            <a:r>
              <a:rPr lang="en-US" dirty="0"/>
              <a:t>Rogare Associate Members</a:t>
            </a:r>
          </a:p>
        </p:txBody>
      </p:sp>
      <p:sp>
        <p:nvSpPr>
          <p:cNvPr id="3" name="Content Placeholder 2">
            <a:extLst>
              <a:ext uri="{FF2B5EF4-FFF2-40B4-BE49-F238E27FC236}">
                <a16:creationId xmlns:a16="http://schemas.microsoft.com/office/drawing/2014/main" id="{5EC93A40-F43C-4B28-4D57-0EE8542319FB}"/>
              </a:ext>
            </a:extLst>
          </p:cNvPr>
          <p:cNvSpPr>
            <a:spLocks noGrp="1"/>
          </p:cNvSpPr>
          <p:nvPr>
            <p:ph idx="1"/>
          </p:nvPr>
        </p:nvSpPr>
        <p:spPr>
          <a:xfrm>
            <a:off x="628650" y="1825625"/>
            <a:ext cx="7886700" cy="2428323"/>
          </a:xfrm>
        </p:spPr>
        <p:txBody>
          <a:bodyPr>
            <a:normAutofit/>
          </a:bodyPr>
          <a:lstStyle/>
          <a:p>
            <a:r>
              <a:rPr lang="en-GB" sz="2400" dirty="0">
                <a:solidFill>
                  <a:schemeClr val="bg2">
                    <a:lumMod val="75000"/>
                  </a:schemeClr>
                </a:solidFill>
              </a:rPr>
              <a:t>Rogare is supported in our work by a number of Associate Members – partners to the fundraising sector that share our critical fundraising ethos. It is because of this support that we can make all our work freely available to the fundraising profession.</a:t>
            </a:r>
            <a:endParaRPr lang="en-US" sz="2400" dirty="0">
              <a:solidFill>
                <a:schemeClr val="bg2">
                  <a:lumMod val="75000"/>
                </a:schemeClr>
              </a:solidFill>
            </a:endParaRPr>
          </a:p>
        </p:txBody>
      </p:sp>
      <p:pic>
        <p:nvPicPr>
          <p:cNvPr id="4" name="Picture 3" descr="Logo, company name&#10;&#10;Description automatically generated">
            <a:extLst>
              <a:ext uri="{FF2B5EF4-FFF2-40B4-BE49-F238E27FC236}">
                <a16:creationId xmlns:a16="http://schemas.microsoft.com/office/drawing/2014/main" id="{F20891DA-C3DC-75FD-6BA3-D3306EB1FD1C}"/>
              </a:ext>
            </a:extLst>
          </p:cNvPr>
          <p:cNvPicPr>
            <a:picLocks noChangeAspect="1"/>
          </p:cNvPicPr>
          <p:nvPr/>
        </p:nvPicPr>
        <p:blipFill>
          <a:blip r:embed="rId2"/>
          <a:stretch>
            <a:fillRect/>
          </a:stretch>
        </p:blipFill>
        <p:spPr>
          <a:xfrm>
            <a:off x="3855195" y="4666925"/>
            <a:ext cx="1495440" cy="81200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8F9CDB7-BA4D-24E6-5D02-B8E32D5253F3}"/>
              </a:ext>
            </a:extLst>
          </p:cNvPr>
          <p:cNvPicPr>
            <a:picLocks noChangeAspect="1"/>
          </p:cNvPicPr>
          <p:nvPr/>
        </p:nvPicPr>
        <p:blipFill>
          <a:blip r:embed="rId3"/>
          <a:stretch>
            <a:fillRect/>
          </a:stretch>
        </p:blipFill>
        <p:spPr>
          <a:xfrm>
            <a:off x="141009" y="4835797"/>
            <a:ext cx="1851125" cy="341746"/>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54253A27-D2FD-6C02-9A80-2F448D40E9CF}"/>
              </a:ext>
            </a:extLst>
          </p:cNvPr>
          <p:cNvPicPr>
            <a:picLocks noChangeAspect="1"/>
          </p:cNvPicPr>
          <p:nvPr/>
        </p:nvPicPr>
        <p:blipFill>
          <a:blip r:embed="rId4"/>
          <a:stretch>
            <a:fillRect/>
          </a:stretch>
        </p:blipFill>
        <p:spPr>
          <a:xfrm>
            <a:off x="5512645" y="4688750"/>
            <a:ext cx="2242860" cy="635840"/>
          </a:xfrm>
          <a:prstGeom prst="rect">
            <a:avLst/>
          </a:prstGeom>
        </p:spPr>
      </p:pic>
      <p:pic>
        <p:nvPicPr>
          <p:cNvPr id="7" name="Picture 6" descr="Icon&#10;&#10;Description automatically generated">
            <a:extLst>
              <a:ext uri="{FF2B5EF4-FFF2-40B4-BE49-F238E27FC236}">
                <a16:creationId xmlns:a16="http://schemas.microsoft.com/office/drawing/2014/main" id="{3E7D15DC-5B30-401B-1814-D3BA462E3991}"/>
              </a:ext>
            </a:extLst>
          </p:cNvPr>
          <p:cNvPicPr>
            <a:picLocks noChangeAspect="1"/>
          </p:cNvPicPr>
          <p:nvPr/>
        </p:nvPicPr>
        <p:blipFill>
          <a:blip r:embed="rId5"/>
          <a:stretch>
            <a:fillRect/>
          </a:stretch>
        </p:blipFill>
        <p:spPr>
          <a:xfrm>
            <a:off x="7917515" y="4319930"/>
            <a:ext cx="1007824" cy="1158998"/>
          </a:xfrm>
          <a:prstGeom prst="rect">
            <a:avLst/>
          </a:prstGeom>
        </p:spPr>
      </p:pic>
      <p:pic>
        <p:nvPicPr>
          <p:cNvPr id="8" name="Picture 7">
            <a:extLst>
              <a:ext uri="{FF2B5EF4-FFF2-40B4-BE49-F238E27FC236}">
                <a16:creationId xmlns:a16="http://schemas.microsoft.com/office/drawing/2014/main" id="{B90C4BCC-AF50-1378-7194-37DC890F08C4}"/>
              </a:ext>
            </a:extLst>
          </p:cNvPr>
          <p:cNvPicPr>
            <a:picLocks noChangeAspect="1"/>
          </p:cNvPicPr>
          <p:nvPr/>
        </p:nvPicPr>
        <p:blipFill>
          <a:blip r:embed="rId6"/>
          <a:stretch>
            <a:fillRect/>
          </a:stretch>
        </p:blipFill>
        <p:spPr>
          <a:xfrm>
            <a:off x="2273412" y="4715091"/>
            <a:ext cx="1235099" cy="477197"/>
          </a:xfrm>
          <a:prstGeom prst="rect">
            <a:avLst/>
          </a:prstGeom>
        </p:spPr>
      </p:pic>
    </p:spTree>
    <p:extLst>
      <p:ext uri="{BB962C8B-B14F-4D97-AF65-F5344CB8AC3E}">
        <p14:creationId xmlns:p14="http://schemas.microsoft.com/office/powerpoint/2010/main" val="351169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0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D8D8D8"/>
              </a:buClr>
              <a:buSzPts val="4400"/>
              <a:buFont typeface="Georgia"/>
              <a:buNone/>
            </a:pPr>
            <a:r>
              <a:rPr lang="en-US"/>
              <a:t>“The sweetest songs”</a:t>
            </a:r>
            <a:endParaRPr/>
          </a:p>
        </p:txBody>
      </p:sp>
      <p:pic>
        <p:nvPicPr>
          <p:cNvPr id="773" name="Google Shape;773;p106"/>
          <p:cNvPicPr preferRelativeResize="0"/>
          <p:nvPr/>
        </p:nvPicPr>
        <p:blipFill>
          <a:blip r:embed="rId3">
            <a:alphaModFix/>
          </a:blip>
          <a:stretch>
            <a:fillRect/>
          </a:stretch>
        </p:blipFill>
        <p:spPr>
          <a:xfrm>
            <a:off x="1548075" y="1604900"/>
            <a:ext cx="6378101" cy="4255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gf402016c72_0_4"/>
          <p:cNvPicPr preferRelativeResize="0"/>
          <p:nvPr/>
        </p:nvPicPr>
        <p:blipFill>
          <a:blip r:embed="rId3">
            <a:alphaModFix/>
          </a:blip>
          <a:stretch>
            <a:fillRect/>
          </a:stretch>
        </p:blipFill>
        <p:spPr>
          <a:xfrm>
            <a:off x="713150" y="576550"/>
            <a:ext cx="7960500" cy="5511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gf402016c72_0_32"/>
          <p:cNvSpPr txBox="1"/>
          <p:nvPr/>
        </p:nvSpPr>
        <p:spPr>
          <a:xfrm>
            <a:off x="5119600" y="2434500"/>
            <a:ext cx="3043200" cy="1508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300" b="1" dirty="0">
                <a:solidFill>
                  <a:schemeClr val="bg2">
                    <a:lumMod val="75000"/>
                  </a:schemeClr>
                </a:solidFill>
                <a:latin typeface="Avenir"/>
                <a:ea typeface="Avenir"/>
                <a:cs typeface="Avenir"/>
                <a:sym typeface="Avenir"/>
              </a:rPr>
              <a:t>VALUES FRAME</a:t>
            </a:r>
            <a:r>
              <a:rPr lang="en-US" sz="3200" b="1" dirty="0">
                <a:solidFill>
                  <a:schemeClr val="bg2">
                    <a:lumMod val="75000"/>
                  </a:schemeClr>
                </a:solidFill>
                <a:latin typeface="Avenir"/>
                <a:ea typeface="Avenir"/>
                <a:cs typeface="Avenir"/>
                <a:sym typeface="Avenir"/>
              </a:rPr>
              <a:t> </a:t>
            </a:r>
            <a:endParaRPr sz="3200" b="1" dirty="0">
              <a:solidFill>
                <a:schemeClr val="bg2">
                  <a:lumMod val="75000"/>
                </a:schemeClr>
              </a:solidFill>
              <a:latin typeface="Avenir"/>
              <a:ea typeface="Avenir"/>
              <a:cs typeface="Avenir"/>
              <a:sym typeface="Avenir"/>
            </a:endParaRPr>
          </a:p>
        </p:txBody>
      </p:sp>
      <p:sp>
        <p:nvSpPr>
          <p:cNvPr id="786" name="Google Shape;786;gf402016c72_0_32"/>
          <p:cNvSpPr txBox="1"/>
          <p:nvPr/>
        </p:nvSpPr>
        <p:spPr>
          <a:xfrm>
            <a:off x="468575" y="2434500"/>
            <a:ext cx="4377900" cy="1508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300" b="1" dirty="0">
                <a:solidFill>
                  <a:schemeClr val="bg2">
                    <a:lumMod val="75000"/>
                  </a:schemeClr>
                </a:solidFill>
                <a:latin typeface="Avenir"/>
                <a:ea typeface="Avenir"/>
                <a:cs typeface="Avenir"/>
                <a:sym typeface="Avenir"/>
              </a:rPr>
              <a:t>FUNDRAISING FRAME</a:t>
            </a:r>
            <a:r>
              <a:rPr lang="en-US" sz="3200" b="1" dirty="0">
                <a:solidFill>
                  <a:schemeClr val="bg2">
                    <a:lumMod val="75000"/>
                  </a:schemeClr>
                </a:solidFill>
                <a:latin typeface="Avenir"/>
                <a:ea typeface="Avenir"/>
                <a:cs typeface="Avenir"/>
                <a:sym typeface="Avenir"/>
              </a:rPr>
              <a:t> </a:t>
            </a:r>
            <a:endParaRPr sz="3200" b="1" dirty="0">
              <a:solidFill>
                <a:schemeClr val="bg2">
                  <a:lumMod val="75000"/>
                </a:schemeClr>
              </a:solidFill>
              <a:latin typeface="Avenir"/>
              <a:ea typeface="Avenir"/>
              <a:cs typeface="Avenir"/>
              <a:sym typeface="Avenir"/>
            </a:endParaRPr>
          </a:p>
        </p:txBody>
      </p:sp>
      <p:sp>
        <p:nvSpPr>
          <p:cNvPr id="4" name="Title 1">
            <a:extLst>
              <a:ext uri="{FF2B5EF4-FFF2-40B4-BE49-F238E27FC236}">
                <a16:creationId xmlns:a16="http://schemas.microsoft.com/office/drawing/2014/main" id="{76E2D70C-63EE-C795-3BAB-D3A4CDA73790}"/>
              </a:ext>
            </a:extLst>
          </p:cNvPr>
          <p:cNvSpPr>
            <a:spLocks noGrp="1"/>
          </p:cNvSpPr>
          <p:nvPr>
            <p:ph type="title"/>
          </p:nvPr>
        </p:nvSpPr>
        <p:spPr>
          <a:xfrm>
            <a:off x="628650" y="365126"/>
            <a:ext cx="7886700" cy="1325563"/>
          </a:xfrm>
        </p:spPr>
        <p:txBody>
          <a:bodyPr/>
          <a:lstStyle/>
          <a:p>
            <a:r>
              <a:rPr lang="en-US" dirty="0"/>
              <a:t>Framing ethics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Google Shape;792;gf402016c72_0_12"/>
          <p:cNvPicPr preferRelativeResize="0"/>
          <p:nvPr/>
        </p:nvPicPr>
        <p:blipFill>
          <a:blip r:embed="rId3">
            <a:alphaModFix/>
          </a:blip>
          <a:stretch>
            <a:fillRect/>
          </a:stretch>
        </p:blipFill>
        <p:spPr>
          <a:xfrm>
            <a:off x="732400" y="454850"/>
            <a:ext cx="7679199" cy="5013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pic>
        <p:nvPicPr>
          <p:cNvPr id="798" name="Google Shape;798;gf402016c72_0_25"/>
          <p:cNvPicPr preferRelativeResize="0"/>
          <p:nvPr/>
        </p:nvPicPr>
        <p:blipFill>
          <a:blip r:embed="rId3">
            <a:alphaModFix/>
          </a:blip>
          <a:stretch>
            <a:fillRect/>
          </a:stretch>
        </p:blipFill>
        <p:spPr>
          <a:xfrm>
            <a:off x="905300" y="654325"/>
            <a:ext cx="7333401" cy="4888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D4C2-3214-549D-7F0D-E1FA67D23784}"/>
              </a:ext>
            </a:extLst>
          </p:cNvPr>
          <p:cNvSpPr>
            <a:spLocks noGrp="1"/>
          </p:cNvSpPr>
          <p:nvPr>
            <p:ph type="title"/>
          </p:nvPr>
        </p:nvSpPr>
        <p:spPr/>
        <p:txBody>
          <a:bodyPr/>
          <a:lstStyle/>
          <a:p>
            <a:r>
              <a:rPr lang="en-US" dirty="0"/>
              <a:t>Framing ethics</a:t>
            </a:r>
          </a:p>
        </p:txBody>
      </p:sp>
      <p:sp>
        <p:nvSpPr>
          <p:cNvPr id="3" name="Content Placeholder 2">
            <a:extLst>
              <a:ext uri="{FF2B5EF4-FFF2-40B4-BE49-F238E27FC236}">
                <a16:creationId xmlns:a16="http://schemas.microsoft.com/office/drawing/2014/main" id="{9B802BA7-83A9-35F8-CEC2-87EB836B89F1}"/>
              </a:ext>
            </a:extLst>
          </p:cNvPr>
          <p:cNvSpPr>
            <a:spLocks noGrp="1"/>
          </p:cNvSpPr>
          <p:nvPr>
            <p:ph idx="1"/>
          </p:nvPr>
        </p:nvSpPr>
        <p:spPr/>
        <p:txBody>
          <a:bodyPr/>
          <a:lstStyle/>
          <a:p>
            <a:pPr marL="457200" indent="-457200">
              <a:buFont typeface="Arial" panose="020B0604020202020204" pitchFamily="34" charset="0"/>
              <a:buChar char="•"/>
            </a:pPr>
            <a:r>
              <a:rPr lang="en-GB" dirty="0">
                <a:solidFill>
                  <a:schemeClr val="bg2">
                    <a:lumMod val="75000"/>
                  </a:schemeClr>
                </a:solidFill>
              </a:rPr>
              <a:t>Voice</a:t>
            </a:r>
          </a:p>
          <a:p>
            <a:pPr marL="1143000" lvl="1" indent="-457200"/>
            <a:r>
              <a:rPr lang="en-GB" dirty="0">
                <a:solidFill>
                  <a:schemeClr val="bg2">
                    <a:lumMod val="60000"/>
                    <a:lumOff val="40000"/>
                  </a:schemeClr>
                </a:solidFill>
              </a:rPr>
              <a:t>The ability to participate in deliberative processes </a:t>
            </a:r>
          </a:p>
          <a:p>
            <a:pPr marL="457200" indent="-457200">
              <a:buFont typeface="Arial" panose="020B0604020202020204" pitchFamily="34" charset="0"/>
              <a:buChar char="•"/>
            </a:pPr>
            <a:endParaRPr lang="en-GB" dirty="0">
              <a:solidFill>
                <a:schemeClr val="bg2">
                  <a:lumMod val="75000"/>
                </a:schemeClr>
              </a:solidFill>
            </a:endParaRPr>
          </a:p>
          <a:p>
            <a:pPr marL="457200" indent="-457200">
              <a:buFont typeface="Arial" panose="020B0604020202020204" pitchFamily="34" charset="0"/>
              <a:buChar char="•"/>
            </a:pPr>
            <a:r>
              <a:rPr lang="en-GB" dirty="0">
                <a:solidFill>
                  <a:schemeClr val="bg2">
                    <a:lumMod val="75000"/>
                  </a:schemeClr>
                </a:solidFill>
              </a:rPr>
              <a:t>Agency</a:t>
            </a:r>
          </a:p>
          <a:p>
            <a:pPr marL="1143000" lvl="1" indent="-457200"/>
            <a:r>
              <a:rPr lang="en-GB" dirty="0">
                <a:solidFill>
                  <a:schemeClr val="bg2">
                    <a:lumMod val="60000"/>
                    <a:lumOff val="40000"/>
                  </a:schemeClr>
                </a:solidFill>
              </a:rPr>
              <a:t>Socially-produced and culturally-generated ability to act in specific spaces, providing a choice to act in a way that makes a pragmatic difference </a:t>
            </a:r>
          </a:p>
          <a:p>
            <a:endParaRPr lang="en-US" dirty="0"/>
          </a:p>
        </p:txBody>
      </p:sp>
    </p:spTree>
    <p:extLst>
      <p:ext uri="{BB962C8B-B14F-4D97-AF65-F5344CB8AC3E}">
        <p14:creationId xmlns:p14="http://schemas.microsoft.com/office/powerpoint/2010/main" val="352616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pic>
        <p:nvPicPr>
          <p:cNvPr id="804" name="Google Shape;804;gf402016c72_0_51"/>
          <p:cNvPicPr preferRelativeResize="0"/>
          <p:nvPr/>
        </p:nvPicPr>
        <p:blipFill>
          <a:blip r:embed="rId3">
            <a:alphaModFix/>
          </a:blip>
          <a:stretch>
            <a:fillRect/>
          </a:stretch>
        </p:blipFill>
        <p:spPr>
          <a:xfrm>
            <a:off x="4546725" y="1554550"/>
            <a:ext cx="4450599" cy="2967100"/>
          </a:xfrm>
          <a:prstGeom prst="rect">
            <a:avLst/>
          </a:prstGeom>
          <a:noFill/>
          <a:ln>
            <a:noFill/>
          </a:ln>
        </p:spPr>
      </p:pic>
      <p:pic>
        <p:nvPicPr>
          <p:cNvPr id="805" name="Google Shape;805;gf402016c72_0_51"/>
          <p:cNvPicPr preferRelativeResize="0"/>
          <p:nvPr/>
        </p:nvPicPr>
        <p:blipFill>
          <a:blip r:embed="rId4">
            <a:alphaModFix/>
          </a:blip>
          <a:stretch>
            <a:fillRect/>
          </a:stretch>
        </p:blipFill>
        <p:spPr>
          <a:xfrm>
            <a:off x="213100" y="1624125"/>
            <a:ext cx="4241925" cy="2827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gf402016c72_0_65"/>
          <p:cNvSpPr txBox="1">
            <a:spLocks noGrp="1"/>
          </p:cNvSpPr>
          <p:nvPr>
            <p:ph type="body" idx="1"/>
          </p:nvPr>
        </p:nvSpPr>
        <p:spPr>
          <a:xfrm>
            <a:off x="613450" y="1253400"/>
            <a:ext cx="4044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solidFill>
                  <a:schemeClr val="bg2">
                    <a:lumMod val="75000"/>
                  </a:schemeClr>
                </a:solidFill>
              </a:rPr>
              <a:t>“I feel appreciated that we came with a story about my community, I am the one who developed a story, rather than the world telling my stories.”</a:t>
            </a:r>
            <a:endParaRPr dirty="0">
              <a:solidFill>
                <a:schemeClr val="bg2">
                  <a:lumMod val="75000"/>
                </a:schemeClr>
              </a:solidFill>
            </a:endParaRPr>
          </a:p>
          <a:p>
            <a:pPr marL="457200" lvl="0" indent="-457200" algn="l" rtl="0">
              <a:spcBef>
                <a:spcPts val="1000"/>
              </a:spcBef>
              <a:spcAft>
                <a:spcPts val="0"/>
              </a:spcAft>
              <a:buFont typeface="Arial" panose="020B0604020202020204" pitchFamily="34" charset="0"/>
              <a:buChar char="•"/>
            </a:pPr>
            <a:r>
              <a:rPr lang="en-US" sz="2400" dirty="0">
                <a:solidFill>
                  <a:schemeClr val="bg2">
                    <a:lumMod val="60000"/>
                    <a:lumOff val="40000"/>
                  </a:schemeClr>
                </a:solidFill>
              </a:rPr>
              <a:t>Patrick Malachi –</a:t>
            </a:r>
            <a:r>
              <a:rPr lang="en-US" sz="2400" i="1" dirty="0">
                <a:solidFill>
                  <a:schemeClr val="bg2">
                    <a:lumMod val="60000"/>
                    <a:lumOff val="40000"/>
                  </a:schemeClr>
                </a:solidFill>
              </a:rPr>
              <a:t>Who Owns The Story?</a:t>
            </a:r>
            <a:endParaRPr sz="2400" i="1" dirty="0">
              <a:solidFill>
                <a:schemeClr val="bg2">
                  <a:lumMod val="60000"/>
                  <a:lumOff val="40000"/>
                </a:schemeClr>
              </a:solidFill>
            </a:endParaRPr>
          </a:p>
        </p:txBody>
      </p:sp>
      <p:pic>
        <p:nvPicPr>
          <p:cNvPr id="812" name="Google Shape;812;gf402016c72_0_65"/>
          <p:cNvPicPr preferRelativeResize="0"/>
          <p:nvPr/>
        </p:nvPicPr>
        <p:blipFill>
          <a:blip r:embed="rId3">
            <a:alphaModFix/>
          </a:blip>
          <a:stretch>
            <a:fillRect/>
          </a:stretch>
        </p:blipFill>
        <p:spPr>
          <a:xfrm>
            <a:off x="4857425" y="1185225"/>
            <a:ext cx="3009900" cy="40957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gare PPT temptate 2019" id="{1C17DD75-85EE-1145-A76A-9C38174B3475}" vid="{E0A9BBF4-695E-0745-BB33-DD56EF0976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1327</Words>
  <Application>Microsoft Macintosh PowerPoint</Application>
  <PresentationFormat>On-screen Show (4:3)</PresentationFormat>
  <Paragraphs>89</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vt:lpstr>
      <vt:lpstr>Avenir Medium</vt:lpstr>
      <vt:lpstr>Calibri</vt:lpstr>
      <vt:lpstr>Georgia</vt:lpstr>
      <vt:lpstr>Office Theme</vt:lpstr>
      <vt:lpstr>Ethics of framing </vt:lpstr>
      <vt:lpstr>“The sweetest songs”</vt:lpstr>
      <vt:lpstr>PowerPoint Presentation</vt:lpstr>
      <vt:lpstr>Framing ethics</vt:lpstr>
      <vt:lpstr>PowerPoint Presentation</vt:lpstr>
      <vt:lpstr>PowerPoint Presentation</vt:lpstr>
      <vt:lpstr>Framing ethics</vt:lpstr>
      <vt:lpstr>PowerPoint Presentation</vt:lpstr>
      <vt:lpstr>PowerPoint Presentation</vt:lpstr>
      <vt:lpstr>How to deliver this?</vt:lpstr>
      <vt:lpstr>PowerPoint Presentation</vt:lpstr>
      <vt:lpstr>Ethics of framing</vt:lpstr>
      <vt:lpstr>Rogare Associate Members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of framing </dc:title>
  <dc:creator>Ian MacQuillin</dc:creator>
  <cp:lastModifiedBy>Ian MacQuillin</cp:lastModifiedBy>
  <cp:revision>4</cp:revision>
  <dcterms:created xsi:type="dcterms:W3CDTF">2022-05-22T16:18:15Z</dcterms:created>
  <dcterms:modified xsi:type="dcterms:W3CDTF">2022-05-23T14:11:08Z</dcterms:modified>
</cp:coreProperties>
</file>