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322" r:id="rId2"/>
    <p:sldId id="323" r:id="rId3"/>
    <p:sldId id="324" r:id="rId4"/>
    <p:sldId id="325" r:id="rId5"/>
    <p:sldId id="326" r:id="rId6"/>
    <p:sldId id="327" r:id="rId7"/>
    <p:sldId id="328" r:id="rId8"/>
    <p:sldId id="329" r:id="rId9"/>
    <p:sldId id="330" r:id="rId10"/>
    <p:sldId id="331" r:id="rId11"/>
    <p:sldId id="82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14"/>
    <p:restoredTop sz="94694"/>
  </p:normalViewPr>
  <p:slideViewPr>
    <p:cSldViewPr snapToGrid="0" snapToObjects="1">
      <p:cViewPr varScale="1">
        <p:scale>
          <a:sx n="128" d="100"/>
          <a:sy n="128" d="100"/>
        </p:scale>
        <p:origin x="11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E7880-FA04-6344-9B2F-11127C17F6AA}" type="datetimeFigureOut">
              <a:rPr lang="en-US" smtClean="0"/>
              <a:t>5/23/22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9DCA46-026A-074F-89F0-CCF83DD8B062}" type="slidenum">
              <a:rPr lang="en-US" smtClean="0"/>
              <a:t>‹#›</a:t>
            </a:fld>
            <a:endParaRPr lang="en-US"/>
          </a:p>
        </p:txBody>
      </p:sp>
    </p:spTree>
    <p:extLst>
      <p:ext uri="{BB962C8B-B14F-4D97-AF65-F5344CB8AC3E}">
        <p14:creationId xmlns:p14="http://schemas.microsoft.com/office/powerpoint/2010/main" val="1220928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Introduction</a:t>
            </a:r>
            <a:endParaRPr/>
          </a:p>
        </p:txBody>
      </p:sp>
      <p:sp>
        <p:nvSpPr>
          <p:cNvPr id="525" name="Google Shape;525;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2cdc473cad_0_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2cdc473cad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12cdc473cad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Charities Aid Foundation (CAF) - State of giving report 2021 </a:t>
            </a:r>
            <a:endParaRPr/>
          </a:p>
        </p:txBody>
      </p:sp>
      <p:sp>
        <p:nvSpPr>
          <p:cNvPr id="532" name="Google Shape;53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2cdc473ca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2cdc473ca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g12cdc473ca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12cdc473cad_0_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12cdc473cad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g12cdc473cad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2cdc473cad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12cdc473cad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12cdc473cad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12cdc473cad_0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12cdc473cad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g12cdc473cad_0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2cdc473cad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2cdc473cad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g12cdc473cad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2cdc473cad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2cdc473cad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12cdc473cad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2cdc473cad_0_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2cdc473cad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g12cdc473cad_0_6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2">
                <a:tint val="93000"/>
                <a:satMod val="150000"/>
                <a:shade val="98000"/>
                <a:lumMod val="102000"/>
              </a:schemeClr>
            </a:gs>
            <a:gs pos="89000">
              <a:schemeClr val="bg2">
                <a:tint val="98000"/>
                <a:satMod val="130000"/>
                <a:shade val="90000"/>
                <a:lumMod val="103000"/>
                <a:alpha val="60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6000" baseline="0">
                <a:latin typeface="Georgia" panose="02040502050405020303" pitchFamily="18" charset="0"/>
              </a:defRPr>
            </a:lvl1pPr>
          </a:lstStyle>
          <a:p>
            <a:r>
              <a:rPr lang="en-GB"/>
              <a:t>Click to edit Master title style</a:t>
            </a:r>
            <a:endParaRPr lang="en-US" dirty="0"/>
          </a:p>
        </p:txBody>
      </p:sp>
      <p:sp>
        <p:nvSpPr>
          <p:cNvPr id="3" name="Subtitle 2"/>
          <p:cNvSpPr>
            <a:spLocks noGrp="1"/>
          </p:cNvSpPr>
          <p:nvPr>
            <p:ph type="subTitle" idx="1"/>
          </p:nvPr>
        </p:nvSpPr>
        <p:spPr>
          <a:xfrm>
            <a:off x="685800" y="3602038"/>
            <a:ext cx="73152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1583BD52-55F5-8848-975B-488073426074}"/>
              </a:ext>
            </a:extLst>
          </p:cNvPr>
          <p:cNvPicPr>
            <a:picLocks noChangeAspect="1"/>
          </p:cNvPicPr>
          <p:nvPr userDrawn="1"/>
        </p:nvPicPr>
        <p:blipFill>
          <a:blip r:embed="rId2"/>
          <a:stretch>
            <a:fillRect/>
          </a:stretch>
        </p:blipFill>
        <p:spPr>
          <a:xfrm>
            <a:off x="-66303" y="-1022652"/>
            <a:ext cx="4638303" cy="3277661"/>
          </a:xfrm>
          <a:prstGeom prst="rect">
            <a:avLst/>
          </a:prstGeom>
        </p:spPr>
      </p:pic>
      <p:pic>
        <p:nvPicPr>
          <p:cNvPr id="10" name="Picture 9">
            <a:extLst>
              <a:ext uri="{FF2B5EF4-FFF2-40B4-BE49-F238E27FC236}">
                <a16:creationId xmlns:a16="http://schemas.microsoft.com/office/drawing/2014/main" id="{F40BBFCB-4842-AA49-A400-4621B3A6DDB1}"/>
              </a:ext>
            </a:extLst>
          </p:cNvPr>
          <p:cNvPicPr>
            <a:picLocks noChangeAspect="1"/>
          </p:cNvPicPr>
          <p:nvPr userDrawn="1"/>
        </p:nvPicPr>
        <p:blipFill>
          <a:blip r:embed="rId3"/>
          <a:stretch>
            <a:fillRect/>
          </a:stretch>
        </p:blipFill>
        <p:spPr>
          <a:xfrm>
            <a:off x="8172726" y="5654978"/>
            <a:ext cx="685248" cy="685248"/>
          </a:xfrm>
          <a:prstGeom prst="rect">
            <a:avLst/>
          </a:prstGeom>
        </p:spPr>
      </p:pic>
      <p:sp>
        <p:nvSpPr>
          <p:cNvPr id="7" name="TextBox 6">
            <a:extLst>
              <a:ext uri="{FF2B5EF4-FFF2-40B4-BE49-F238E27FC236}">
                <a16:creationId xmlns:a16="http://schemas.microsoft.com/office/drawing/2014/main" id="{BED2C27A-0E57-BF48-ACBE-21014EB2BF45}"/>
              </a:ext>
            </a:extLst>
          </p:cNvPr>
          <p:cNvSpPr txBox="1"/>
          <p:nvPr userDrawn="1"/>
        </p:nvSpPr>
        <p:spPr>
          <a:xfrm>
            <a:off x="7633252" y="6444477"/>
            <a:ext cx="151074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err="1">
                <a:latin typeface="Avenir Medium" panose="02000503020000020003" pitchFamily="2" charset="0"/>
              </a:rPr>
              <a:t>www.rogare.net</a:t>
            </a:r>
            <a:endParaRPr lang="en-US" sz="1200" baseline="0" dirty="0">
              <a:latin typeface="Avenir Medium" panose="02000503020000020003" pitchFamily="2" charset="0"/>
            </a:endParaRPr>
          </a:p>
          <a:p>
            <a:endParaRPr lang="en-US" b="0" i="0" dirty="0">
              <a:latin typeface="Avenir Medium" panose="02000503020000020003" pitchFamily="2" charset="0"/>
            </a:endParaRPr>
          </a:p>
        </p:txBody>
      </p:sp>
      <p:sp>
        <p:nvSpPr>
          <p:cNvPr id="11" name="TextBox 10">
            <a:extLst>
              <a:ext uri="{FF2B5EF4-FFF2-40B4-BE49-F238E27FC236}">
                <a16:creationId xmlns:a16="http://schemas.microsoft.com/office/drawing/2014/main" id="{BEB4EA02-5ACD-E04D-B17C-C76E23B2D4E0}"/>
              </a:ext>
            </a:extLst>
          </p:cNvPr>
          <p:cNvSpPr txBox="1"/>
          <p:nvPr userDrawn="1"/>
        </p:nvSpPr>
        <p:spPr>
          <a:xfrm>
            <a:off x="129209" y="6352833"/>
            <a:ext cx="3021981" cy="369332"/>
          </a:xfrm>
          <a:prstGeom prst="rect">
            <a:avLst/>
          </a:prstGeom>
          <a:noFill/>
        </p:spPr>
        <p:txBody>
          <a:bodyPr wrap="none" rtlCol="0">
            <a:spAutoFit/>
          </a:bodyPr>
          <a:lstStyle/>
          <a:p>
            <a:r>
              <a:rPr lang="en-US" b="1" dirty="0">
                <a:latin typeface="Georgia" panose="02040502050405020303" pitchFamily="18" charset="0"/>
              </a:rPr>
              <a:t>Rethinking Fundraising</a:t>
            </a:r>
          </a:p>
        </p:txBody>
      </p:sp>
    </p:spTree>
    <p:extLst>
      <p:ext uri="{BB962C8B-B14F-4D97-AF65-F5344CB8AC3E}">
        <p14:creationId xmlns:p14="http://schemas.microsoft.com/office/powerpoint/2010/main" val="17420120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00555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123640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39000">
              <a:schemeClr val="tx1"/>
            </a:gs>
            <a:gs pos="2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85000"/>
                  </a:schemeClr>
                </a:solidFill>
              </a:defRPr>
            </a:lvl1pPr>
          </a:lstStyle>
          <a:p>
            <a:r>
              <a:rPr lang="en-GB"/>
              <a:t>Click to edit Master title style</a:t>
            </a:r>
            <a:endParaRPr lang="en-US" dirty="0"/>
          </a:p>
        </p:txBody>
      </p:sp>
      <p:sp>
        <p:nvSpPr>
          <p:cNvPr id="3" name="Content Placeholder 2"/>
          <p:cNvSpPr>
            <a:spLocks noGrp="1"/>
          </p:cNvSpPr>
          <p:nvPr>
            <p:ph idx="1"/>
          </p:nvPr>
        </p:nvSpPr>
        <p:spPr>
          <a:noFill/>
        </p:spPr>
        <p:txBody>
          <a:bodyPr/>
          <a:lstStyle>
            <a:lvl1pPr marL="0" indent="0">
              <a:buNone/>
              <a:defRPr baseline="0">
                <a:solidFill>
                  <a:schemeClr val="bg1">
                    <a:lumMod val="95000"/>
                    <a:lumOff val="5000"/>
                  </a:schemeClr>
                </a:solidFill>
              </a:defRPr>
            </a:lvl1pPr>
            <a:lvl2pPr>
              <a:defRPr baseline="0">
                <a:solidFill>
                  <a:schemeClr val="bg2">
                    <a:lumMod val="75000"/>
                  </a:schemeClr>
                </a:solidFill>
              </a:defRPr>
            </a:lvl2pPr>
            <a:lvl3pPr>
              <a:defRPr baseline="0">
                <a:solidFill>
                  <a:schemeClr val="tx2">
                    <a:lumMod val="50000"/>
                  </a:schemeClr>
                </a:solidFill>
              </a:defRPr>
            </a:lvl3pPr>
            <a:lvl4pPr>
              <a:defRPr baseline="0">
                <a:solidFill>
                  <a:schemeClr val="bg2">
                    <a:lumMod val="75000"/>
                  </a:schemeClr>
                </a:solidFill>
              </a:defRPr>
            </a:lvl4pPr>
            <a:lvl5pPr>
              <a:defRPr baseline="0">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2">
                    <a:lumMod val="75000"/>
                  </a:schemeClr>
                </a:solidFill>
              </a:defRPr>
            </a:lvl1pPr>
          </a:lstStyle>
          <a:p>
            <a:endParaRPr lang="en-US" dirty="0"/>
          </a:p>
        </p:txBody>
      </p:sp>
      <p:pic>
        <p:nvPicPr>
          <p:cNvPr id="12" name="Picture 11" descr="A close up of a logo&#10;&#10;Description automatically generated">
            <a:extLst>
              <a:ext uri="{FF2B5EF4-FFF2-40B4-BE49-F238E27FC236}">
                <a16:creationId xmlns:a16="http://schemas.microsoft.com/office/drawing/2014/main" id="{B41B0F26-D41A-B644-B81C-B8BD3BC2AEEA}"/>
              </a:ext>
            </a:extLst>
          </p:cNvPr>
          <p:cNvPicPr>
            <a:picLocks noChangeAspect="1"/>
          </p:cNvPicPr>
          <p:nvPr userDrawn="1"/>
        </p:nvPicPr>
        <p:blipFill>
          <a:blip r:embed="rId2"/>
          <a:stretch>
            <a:fillRect/>
          </a:stretch>
        </p:blipFill>
        <p:spPr>
          <a:xfrm>
            <a:off x="8408504" y="5716103"/>
            <a:ext cx="595796" cy="595796"/>
          </a:xfrm>
          <a:prstGeom prst="rect">
            <a:avLst/>
          </a:prstGeom>
        </p:spPr>
      </p:pic>
      <p:sp>
        <p:nvSpPr>
          <p:cNvPr id="8" name="TextBox 7">
            <a:extLst>
              <a:ext uri="{FF2B5EF4-FFF2-40B4-BE49-F238E27FC236}">
                <a16:creationId xmlns:a16="http://schemas.microsoft.com/office/drawing/2014/main" id="{D7EB9404-580B-5F48-887E-F5F3ADD3DE46}"/>
              </a:ext>
            </a:extLst>
          </p:cNvPr>
          <p:cNvSpPr txBox="1"/>
          <p:nvPr userDrawn="1"/>
        </p:nvSpPr>
        <p:spPr>
          <a:xfrm>
            <a:off x="7802216" y="6356351"/>
            <a:ext cx="13616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err="1">
                <a:solidFill>
                  <a:schemeClr val="bg2">
                    <a:lumMod val="75000"/>
                  </a:schemeClr>
                </a:solidFill>
                <a:latin typeface="Avenir Medium" panose="02000503020000020003" pitchFamily="2" charset="0"/>
              </a:rPr>
              <a:t>www.rogare.net</a:t>
            </a:r>
            <a:endParaRPr lang="en-US" sz="1200" baseline="0" dirty="0">
              <a:solidFill>
                <a:schemeClr val="bg2">
                  <a:lumMod val="75000"/>
                </a:schemeClr>
              </a:solidFill>
              <a:latin typeface="Avenir Medium" panose="02000503020000020003" pitchFamily="2" charset="0"/>
            </a:endParaRPr>
          </a:p>
          <a:p>
            <a:endParaRPr lang="en-US" b="0" i="0" dirty="0">
              <a:latin typeface="Avenir Medium" panose="02000503020000020003" pitchFamily="2" charset="0"/>
            </a:endParaRPr>
          </a:p>
        </p:txBody>
      </p:sp>
      <p:sp>
        <p:nvSpPr>
          <p:cNvPr id="9" name="TextBox 8">
            <a:extLst>
              <a:ext uri="{FF2B5EF4-FFF2-40B4-BE49-F238E27FC236}">
                <a16:creationId xmlns:a16="http://schemas.microsoft.com/office/drawing/2014/main" id="{CEE26C9C-89BE-794F-A63C-BE5C22D4CD0F}"/>
              </a:ext>
            </a:extLst>
          </p:cNvPr>
          <p:cNvSpPr txBox="1"/>
          <p:nvPr userDrawn="1"/>
        </p:nvSpPr>
        <p:spPr>
          <a:xfrm>
            <a:off x="129209" y="6352833"/>
            <a:ext cx="3021981" cy="369332"/>
          </a:xfrm>
          <a:prstGeom prst="rect">
            <a:avLst/>
          </a:prstGeom>
          <a:noFill/>
        </p:spPr>
        <p:txBody>
          <a:bodyPr wrap="none" rtlCol="0">
            <a:spAutoFit/>
          </a:bodyPr>
          <a:lstStyle/>
          <a:p>
            <a:r>
              <a:rPr lang="en-US" b="1" dirty="0">
                <a:solidFill>
                  <a:schemeClr val="bg2">
                    <a:lumMod val="75000"/>
                  </a:schemeClr>
                </a:solidFill>
                <a:latin typeface="Georgia" panose="02040502050405020303" pitchFamily="18" charset="0"/>
              </a:rPr>
              <a:t>Rethinking Fundraising</a:t>
            </a:r>
          </a:p>
        </p:txBody>
      </p:sp>
    </p:spTree>
    <p:extLst>
      <p:ext uri="{BB962C8B-B14F-4D97-AF65-F5344CB8AC3E}">
        <p14:creationId xmlns:p14="http://schemas.microsoft.com/office/powerpoint/2010/main" val="108061339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24EDBA-E9B4-F74A-9545-28270C4E7624}" type="datetimeFigureOut">
              <a:rPr lang="en-US" smtClean="0"/>
              <a:t>5/23/22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23213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124EDBA-E9B4-F74A-9545-28270C4E7624}" type="datetimeFigureOut">
              <a:rPr lang="en-US" smtClean="0"/>
              <a:t>5/23/22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71285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24EDBA-E9B4-F74A-9545-28270C4E7624}" type="datetimeFigureOut">
              <a:rPr lang="en-US" smtClean="0"/>
              <a:t>5/23/22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21356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124EDBA-E9B4-F74A-9545-28270C4E7624}" type="datetimeFigureOut">
              <a:rPr lang="en-US" smtClean="0"/>
              <a:t>5/23/22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3351613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4EDBA-E9B4-F74A-9545-28270C4E7624}" type="datetimeFigureOut">
              <a:rPr lang="en-US" smtClean="0"/>
              <a:t>5/23/22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27582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24EDBA-E9B4-F74A-9545-28270C4E7624}" type="datetimeFigureOut">
              <a:rPr lang="en-US" smtClean="0"/>
              <a:t>5/23/22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283088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24EDBA-E9B4-F74A-9545-28270C4E7624}" type="datetimeFigureOut">
              <a:rPr lang="en-US" smtClean="0"/>
              <a:t>5/23/22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1E924B-7012-914B-B771-B830E08937B1}" type="slidenum">
              <a:rPr lang="en-US" smtClean="0"/>
              <a:t>‹#›</a:t>
            </a:fld>
            <a:endParaRPr lang="en-US" dirty="0"/>
          </a:p>
        </p:txBody>
      </p:sp>
    </p:spTree>
    <p:extLst>
      <p:ext uri="{BB962C8B-B14F-4D97-AF65-F5344CB8AC3E}">
        <p14:creationId xmlns:p14="http://schemas.microsoft.com/office/powerpoint/2010/main" val="40632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Avenir Medium" panose="02000503020000020003" pitchFamily="2" charset="0"/>
              </a:defRPr>
            </a:lvl1pPr>
          </a:lstStyle>
          <a:p>
            <a:fld id="{B124EDBA-E9B4-F74A-9545-28270C4E7624}" type="datetimeFigureOut">
              <a:rPr lang="en-US" smtClean="0"/>
              <a:pPr/>
              <a:t>5/23/22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Avenir Medium" panose="02000503020000020003" pitchFamily="2" charset="0"/>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Avenir Medium" panose="02000503020000020003" pitchFamily="2" charset="0"/>
              </a:defRPr>
            </a:lvl1pPr>
          </a:lstStyle>
          <a:p>
            <a:fld id="{281E924B-7012-914B-B771-B830E08937B1}" type="slidenum">
              <a:rPr lang="en-US" smtClean="0"/>
              <a:pPr/>
              <a:t>‹#›</a:t>
            </a:fld>
            <a:endParaRPr lang="en-US" dirty="0"/>
          </a:p>
        </p:txBody>
      </p:sp>
    </p:spTree>
    <p:extLst>
      <p:ext uri="{BB962C8B-B14F-4D97-AF65-F5344CB8AC3E}">
        <p14:creationId xmlns:p14="http://schemas.microsoft.com/office/powerpoint/2010/main" val="333461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baseline="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7"/>
          <p:cNvSpPr txBox="1">
            <a:spLocks noGrp="1"/>
          </p:cNvSpPr>
          <p:nvPr>
            <p:ph type="ctrTitle"/>
          </p:nvPr>
        </p:nvSpPr>
        <p:spPr>
          <a:xfrm>
            <a:off x="685800" y="1692520"/>
            <a:ext cx="7772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Georgia"/>
              <a:buNone/>
            </a:pPr>
            <a:r>
              <a:rPr lang="en-US" sz="4400"/>
              <a:t>Overcoming donors’ silent resistance to taboo causes</a:t>
            </a:r>
            <a:endParaRPr sz="4400"/>
          </a:p>
        </p:txBody>
      </p:sp>
      <p:sp>
        <p:nvSpPr>
          <p:cNvPr id="528" name="Google Shape;528;p67"/>
          <p:cNvSpPr txBox="1">
            <a:spLocks noGrp="1"/>
          </p:cNvSpPr>
          <p:nvPr>
            <p:ph type="subTitle" idx="1"/>
          </p:nvPr>
        </p:nvSpPr>
        <p:spPr>
          <a:xfrm>
            <a:off x="685800" y="4172195"/>
            <a:ext cx="73152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a:t>David Harrison</a:t>
            </a:r>
            <a:endParaRPr/>
          </a:p>
          <a:p>
            <a:pPr marL="0" lvl="0" indent="0" algn="l" rtl="0">
              <a:lnSpc>
                <a:spcPct val="90000"/>
              </a:lnSpc>
              <a:spcBef>
                <a:spcPts val="1000"/>
              </a:spcBef>
              <a:spcAft>
                <a:spcPts val="0"/>
              </a:spcAft>
              <a:buClr>
                <a:schemeClr val="lt1"/>
              </a:buClr>
              <a:buSzPts val="2400"/>
              <a:buNone/>
            </a:pPr>
            <a:r>
              <a:rPr lang="en-US"/>
              <a:t>Blind Veterans UK</a:t>
            </a:r>
            <a:endParaRPr/>
          </a:p>
        </p:txBody>
      </p:sp>
      <p:pic>
        <p:nvPicPr>
          <p:cNvPr id="529" name="Google Shape;529;p67"/>
          <p:cNvPicPr preferRelativeResize="0"/>
          <p:nvPr/>
        </p:nvPicPr>
        <p:blipFill rotWithShape="1">
          <a:blip r:embed="rId3">
            <a:alphaModFix/>
          </a:blip>
          <a:srcRect/>
          <a:stretch/>
        </p:blipFill>
        <p:spPr>
          <a:xfrm>
            <a:off x="7530480" y="110919"/>
            <a:ext cx="1409768" cy="14097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12cdc473cad_0_83"/>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Conclusions</a:t>
            </a:r>
            <a:endParaRPr/>
          </a:p>
        </p:txBody>
      </p:sp>
      <p:sp>
        <p:nvSpPr>
          <p:cNvPr id="613" name="Google Shape;613;g12cdc473cad_0_83"/>
          <p:cNvSpPr txBox="1">
            <a:spLocks noGrp="1"/>
          </p:cNvSpPr>
          <p:nvPr>
            <p:ph type="body" idx="1"/>
          </p:nvPr>
        </p:nvSpPr>
        <p:spPr>
          <a:xfrm>
            <a:off x="628650" y="1740875"/>
            <a:ext cx="7886700" cy="4436100"/>
          </a:xfrm>
          <a:prstGeom prst="rect">
            <a:avLst/>
          </a:prstGeom>
        </p:spPr>
        <p:txBody>
          <a:bodyPr spcFirstLastPara="1" wrap="square" lIns="91425" tIns="45700" rIns="91425" bIns="45700" anchor="t" anchorCtr="0">
            <a:normAutofit/>
          </a:bodyPr>
          <a:lstStyle/>
          <a:p>
            <a:pPr marL="457200" lvl="0" indent="-457200" algn="l" rtl="0">
              <a:spcBef>
                <a:spcPts val="1000"/>
              </a:spcBef>
              <a:spcAft>
                <a:spcPts val="0"/>
              </a:spcAft>
              <a:buFont typeface="Arial" panose="020B0604020202020204" pitchFamily="34" charset="0"/>
              <a:buChar char="•"/>
            </a:pPr>
            <a:r>
              <a:rPr lang="en-US" dirty="0">
                <a:solidFill>
                  <a:schemeClr val="bg2">
                    <a:lumMod val="75000"/>
                  </a:schemeClr>
                </a:solidFill>
              </a:rPr>
              <a:t>Overall, research aimed to investigate how Marie Curie encourages people to acknowledge death and dying.</a:t>
            </a:r>
            <a:endParaRPr dirty="0">
              <a:solidFill>
                <a:schemeClr val="bg2">
                  <a:lumMod val="75000"/>
                </a:schemeClr>
              </a:solidFill>
            </a:endParaRPr>
          </a:p>
          <a:p>
            <a:pPr marL="457200" lvl="0" indent="-457200" algn="l" rtl="0">
              <a:spcBef>
                <a:spcPts val="1000"/>
              </a:spcBef>
              <a:spcAft>
                <a:spcPts val="0"/>
              </a:spcAft>
              <a:buFont typeface="Arial" panose="020B0604020202020204" pitchFamily="34" charset="0"/>
              <a:buChar char="•"/>
            </a:pPr>
            <a:r>
              <a:rPr lang="en-US" dirty="0">
                <a:solidFill>
                  <a:schemeClr val="bg2">
                    <a:lumMod val="60000"/>
                    <a:lumOff val="40000"/>
                  </a:schemeClr>
                </a:solidFill>
              </a:rPr>
              <a:t>Marketing managers have had to find novel new windows to tell this story.</a:t>
            </a:r>
            <a:endParaRPr dirty="0">
              <a:solidFill>
                <a:schemeClr val="bg2">
                  <a:lumMod val="60000"/>
                  <a:lumOff val="40000"/>
                </a:schemeClr>
              </a:solidFill>
            </a:endParaRPr>
          </a:p>
          <a:p>
            <a:pPr marL="457200" lvl="0" indent="-457200" algn="l" rtl="0">
              <a:spcBef>
                <a:spcPts val="1000"/>
              </a:spcBef>
              <a:spcAft>
                <a:spcPts val="0"/>
              </a:spcAft>
              <a:buFont typeface="Arial" panose="020B0604020202020204" pitchFamily="34" charset="0"/>
              <a:buChar char="•"/>
            </a:pPr>
            <a:r>
              <a:rPr lang="en-US" dirty="0">
                <a:solidFill>
                  <a:schemeClr val="bg2">
                    <a:lumMod val="75000"/>
                  </a:schemeClr>
                </a:solidFill>
              </a:rPr>
              <a:t>Further research needed, and more awareness, of the resistance taboo’s cause, and the potential value in looking outside of fundraising to find answers.</a:t>
            </a:r>
            <a:endParaRPr dirty="0">
              <a:solidFill>
                <a:schemeClr val="bg2">
                  <a:lumMod val="75000"/>
                </a:schemeClr>
              </a:solidFill>
            </a:endParaRPr>
          </a:p>
          <a:p>
            <a:pPr marL="0" lvl="0" indent="0" algn="l" rtl="0">
              <a:spcBef>
                <a:spcPts val="10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1DC2-AA94-A023-BB44-D5746AF3EA3B}"/>
              </a:ext>
            </a:extLst>
          </p:cNvPr>
          <p:cNvSpPr>
            <a:spLocks noGrp="1"/>
          </p:cNvSpPr>
          <p:nvPr>
            <p:ph type="title"/>
          </p:nvPr>
        </p:nvSpPr>
        <p:spPr/>
        <p:txBody>
          <a:bodyPr/>
          <a:lstStyle/>
          <a:p>
            <a:r>
              <a:rPr lang="en-US" dirty="0"/>
              <a:t>Rogare Associate Members</a:t>
            </a:r>
          </a:p>
        </p:txBody>
      </p:sp>
      <p:sp>
        <p:nvSpPr>
          <p:cNvPr id="3" name="Content Placeholder 2">
            <a:extLst>
              <a:ext uri="{FF2B5EF4-FFF2-40B4-BE49-F238E27FC236}">
                <a16:creationId xmlns:a16="http://schemas.microsoft.com/office/drawing/2014/main" id="{5EC93A40-F43C-4B28-4D57-0EE8542319FB}"/>
              </a:ext>
            </a:extLst>
          </p:cNvPr>
          <p:cNvSpPr>
            <a:spLocks noGrp="1"/>
          </p:cNvSpPr>
          <p:nvPr>
            <p:ph idx="1"/>
          </p:nvPr>
        </p:nvSpPr>
        <p:spPr>
          <a:xfrm>
            <a:off x="628650" y="1825625"/>
            <a:ext cx="7886700" cy="2428323"/>
          </a:xfrm>
        </p:spPr>
        <p:txBody>
          <a:bodyPr>
            <a:normAutofit/>
          </a:bodyPr>
          <a:lstStyle/>
          <a:p>
            <a:r>
              <a:rPr lang="en-GB" sz="2400" dirty="0">
                <a:solidFill>
                  <a:schemeClr val="bg2">
                    <a:lumMod val="75000"/>
                  </a:schemeClr>
                </a:solidFill>
              </a:rPr>
              <a:t>Rogare is supported in our work by a number of Associate Members – partners to the fundraising sector that share our critical fundraising ethos. It is because of this support that we can make all our work freely available to the fundraising profession.</a:t>
            </a:r>
            <a:endParaRPr lang="en-US" sz="2400" dirty="0">
              <a:solidFill>
                <a:schemeClr val="bg2">
                  <a:lumMod val="75000"/>
                </a:schemeClr>
              </a:solidFill>
            </a:endParaRPr>
          </a:p>
        </p:txBody>
      </p:sp>
      <p:pic>
        <p:nvPicPr>
          <p:cNvPr id="4" name="Picture 3" descr="Logo, company name&#10;&#10;Description automatically generated">
            <a:extLst>
              <a:ext uri="{FF2B5EF4-FFF2-40B4-BE49-F238E27FC236}">
                <a16:creationId xmlns:a16="http://schemas.microsoft.com/office/drawing/2014/main" id="{F20891DA-C3DC-75FD-6BA3-D3306EB1FD1C}"/>
              </a:ext>
            </a:extLst>
          </p:cNvPr>
          <p:cNvPicPr>
            <a:picLocks noChangeAspect="1"/>
          </p:cNvPicPr>
          <p:nvPr/>
        </p:nvPicPr>
        <p:blipFill>
          <a:blip r:embed="rId2"/>
          <a:stretch>
            <a:fillRect/>
          </a:stretch>
        </p:blipFill>
        <p:spPr>
          <a:xfrm>
            <a:off x="3855195" y="4666925"/>
            <a:ext cx="1495440" cy="812003"/>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38F9CDB7-BA4D-24E6-5D02-B8E32D5253F3}"/>
              </a:ext>
            </a:extLst>
          </p:cNvPr>
          <p:cNvPicPr>
            <a:picLocks noChangeAspect="1"/>
          </p:cNvPicPr>
          <p:nvPr/>
        </p:nvPicPr>
        <p:blipFill>
          <a:blip r:embed="rId3"/>
          <a:stretch>
            <a:fillRect/>
          </a:stretch>
        </p:blipFill>
        <p:spPr>
          <a:xfrm>
            <a:off x="141009" y="4835797"/>
            <a:ext cx="1851125" cy="341746"/>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54253A27-D2FD-6C02-9A80-2F448D40E9CF}"/>
              </a:ext>
            </a:extLst>
          </p:cNvPr>
          <p:cNvPicPr>
            <a:picLocks noChangeAspect="1"/>
          </p:cNvPicPr>
          <p:nvPr/>
        </p:nvPicPr>
        <p:blipFill>
          <a:blip r:embed="rId4"/>
          <a:stretch>
            <a:fillRect/>
          </a:stretch>
        </p:blipFill>
        <p:spPr>
          <a:xfrm>
            <a:off x="5512645" y="4688750"/>
            <a:ext cx="2242860" cy="635840"/>
          </a:xfrm>
          <a:prstGeom prst="rect">
            <a:avLst/>
          </a:prstGeom>
        </p:spPr>
      </p:pic>
      <p:pic>
        <p:nvPicPr>
          <p:cNvPr id="7" name="Picture 6" descr="Icon&#10;&#10;Description automatically generated">
            <a:extLst>
              <a:ext uri="{FF2B5EF4-FFF2-40B4-BE49-F238E27FC236}">
                <a16:creationId xmlns:a16="http://schemas.microsoft.com/office/drawing/2014/main" id="{3E7D15DC-5B30-401B-1814-D3BA462E3991}"/>
              </a:ext>
            </a:extLst>
          </p:cNvPr>
          <p:cNvPicPr>
            <a:picLocks noChangeAspect="1"/>
          </p:cNvPicPr>
          <p:nvPr/>
        </p:nvPicPr>
        <p:blipFill>
          <a:blip r:embed="rId5"/>
          <a:stretch>
            <a:fillRect/>
          </a:stretch>
        </p:blipFill>
        <p:spPr>
          <a:xfrm>
            <a:off x="7917515" y="4319930"/>
            <a:ext cx="1007824" cy="1158998"/>
          </a:xfrm>
          <a:prstGeom prst="rect">
            <a:avLst/>
          </a:prstGeom>
        </p:spPr>
      </p:pic>
      <p:pic>
        <p:nvPicPr>
          <p:cNvPr id="8" name="Picture 7">
            <a:extLst>
              <a:ext uri="{FF2B5EF4-FFF2-40B4-BE49-F238E27FC236}">
                <a16:creationId xmlns:a16="http://schemas.microsoft.com/office/drawing/2014/main" id="{B90C4BCC-AF50-1378-7194-37DC890F08C4}"/>
              </a:ext>
            </a:extLst>
          </p:cNvPr>
          <p:cNvPicPr>
            <a:picLocks noChangeAspect="1"/>
          </p:cNvPicPr>
          <p:nvPr/>
        </p:nvPicPr>
        <p:blipFill>
          <a:blip r:embed="rId6"/>
          <a:stretch>
            <a:fillRect/>
          </a:stretch>
        </p:blipFill>
        <p:spPr>
          <a:xfrm>
            <a:off x="2273412" y="4715091"/>
            <a:ext cx="1235099" cy="477197"/>
          </a:xfrm>
          <a:prstGeom prst="rect">
            <a:avLst/>
          </a:prstGeom>
        </p:spPr>
      </p:pic>
    </p:spTree>
    <p:extLst>
      <p:ext uri="{BB962C8B-B14F-4D97-AF65-F5344CB8AC3E}">
        <p14:creationId xmlns:p14="http://schemas.microsoft.com/office/powerpoint/2010/main" val="351169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D8D8D8"/>
              </a:buClr>
              <a:buSzPts val="4400"/>
              <a:buFont typeface="Georgia"/>
              <a:buNone/>
            </a:pPr>
            <a:r>
              <a:rPr lang="en-US"/>
              <a:t>Change over time</a:t>
            </a:r>
            <a:endParaRPr/>
          </a:p>
        </p:txBody>
      </p:sp>
      <p:sp>
        <p:nvSpPr>
          <p:cNvPr id="535" name="Google Shape;535;p68"/>
          <p:cNvSpPr txBox="1">
            <a:spLocks noGrp="1"/>
          </p:cNvSpPr>
          <p:nvPr>
            <p:ph type="body" idx="1"/>
          </p:nvPr>
        </p:nvSpPr>
        <p:spPr>
          <a:xfrm>
            <a:off x="2057400" y="2005488"/>
            <a:ext cx="6785100" cy="696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C0C0C"/>
              </a:buClr>
              <a:buSzPts val="1330"/>
              <a:buNone/>
            </a:pPr>
            <a:r>
              <a:rPr lang="en-US" sz="2130" dirty="0">
                <a:solidFill>
                  <a:schemeClr val="bg2">
                    <a:lumMod val="75000"/>
                  </a:schemeClr>
                </a:solidFill>
              </a:rPr>
              <a:t>The number of people who self-report giving to charitable organisations are down year-on-year (CAF, 2021)</a:t>
            </a:r>
            <a:endParaRPr sz="2130" dirty="0">
              <a:solidFill>
                <a:schemeClr val="bg2">
                  <a:lumMod val="75000"/>
                </a:schemeClr>
              </a:solidFill>
            </a:endParaRPr>
          </a:p>
          <a:p>
            <a:pPr marL="0" lvl="0" indent="0" algn="l" rtl="0">
              <a:lnSpc>
                <a:spcPct val="90000"/>
              </a:lnSpc>
              <a:spcBef>
                <a:spcPts val="0"/>
              </a:spcBef>
              <a:spcAft>
                <a:spcPts val="0"/>
              </a:spcAft>
              <a:buClr>
                <a:srgbClr val="0C0C0C"/>
              </a:buClr>
              <a:buSzPts val="1330"/>
              <a:buNone/>
            </a:pPr>
            <a:endParaRPr sz="1330" dirty="0"/>
          </a:p>
        </p:txBody>
      </p:sp>
      <p:sp>
        <p:nvSpPr>
          <p:cNvPr id="536" name="Google Shape;536;p68"/>
          <p:cNvSpPr txBox="1">
            <a:spLocks noGrp="1"/>
          </p:cNvSpPr>
          <p:nvPr>
            <p:ph type="body" idx="1"/>
          </p:nvPr>
        </p:nvSpPr>
        <p:spPr>
          <a:xfrm>
            <a:off x="2057400" y="3462938"/>
            <a:ext cx="6599700" cy="6960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rgbClr val="0C0C0C"/>
              </a:buClr>
              <a:buSzPts val="1750"/>
              <a:buNone/>
            </a:pPr>
            <a:r>
              <a:rPr lang="en-US" sz="2150" dirty="0">
                <a:solidFill>
                  <a:schemeClr val="bg2">
                    <a:lumMod val="75000"/>
                  </a:schemeClr>
                </a:solidFill>
              </a:rPr>
              <a:t>Fewer people are giving, but those who are donating are giving more, at £11.3b in 2020-2021 (CAF, 2021)</a:t>
            </a:r>
            <a:endParaRPr sz="2150" dirty="0">
              <a:solidFill>
                <a:schemeClr val="bg2">
                  <a:lumMod val="75000"/>
                </a:schemeClr>
              </a:solidFill>
            </a:endParaRPr>
          </a:p>
          <a:p>
            <a:pPr marL="0" lvl="0" indent="0" algn="l" rtl="0">
              <a:lnSpc>
                <a:spcPct val="70000"/>
              </a:lnSpc>
              <a:spcBef>
                <a:spcPts val="0"/>
              </a:spcBef>
              <a:spcAft>
                <a:spcPts val="0"/>
              </a:spcAft>
              <a:buClr>
                <a:srgbClr val="0C0C0C"/>
              </a:buClr>
              <a:buSzPts val="1750"/>
              <a:buNone/>
            </a:pPr>
            <a:endParaRPr sz="1750" dirty="0"/>
          </a:p>
        </p:txBody>
      </p:sp>
      <p:sp>
        <p:nvSpPr>
          <p:cNvPr id="537" name="Google Shape;537;p68"/>
          <p:cNvSpPr txBox="1">
            <a:spLocks noGrp="1"/>
          </p:cNvSpPr>
          <p:nvPr>
            <p:ph type="body" idx="1"/>
          </p:nvPr>
        </p:nvSpPr>
        <p:spPr>
          <a:xfrm>
            <a:off x="2057400" y="4709400"/>
            <a:ext cx="6599700" cy="6960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rgbClr val="0C0C0C"/>
              </a:buClr>
              <a:buSzPct val="32558"/>
              <a:buNone/>
            </a:pPr>
            <a:r>
              <a:rPr lang="en-US" sz="8600" dirty="0">
                <a:solidFill>
                  <a:schemeClr val="bg2">
                    <a:lumMod val="75000"/>
                  </a:schemeClr>
                </a:solidFill>
              </a:rPr>
              <a:t>From an acquisition of new donors perspective, we need to work harder to develop strategies to encourage individuals to acknowledge an organisation’s importance, need and relevance to them</a:t>
            </a:r>
            <a:endParaRPr sz="8600" dirty="0">
              <a:solidFill>
                <a:schemeClr val="bg2">
                  <a:lumMod val="75000"/>
                </a:schemeClr>
              </a:solidFill>
            </a:endParaRPr>
          </a:p>
          <a:p>
            <a:pPr marL="0" lvl="0" indent="0" algn="l" rtl="0">
              <a:lnSpc>
                <a:spcPct val="90000"/>
              </a:lnSpc>
              <a:spcBef>
                <a:spcPts val="0"/>
              </a:spcBef>
              <a:spcAft>
                <a:spcPts val="0"/>
              </a:spcAft>
              <a:buClr>
                <a:srgbClr val="0C0C0C"/>
              </a:buClr>
              <a:buSzPct val="100000"/>
              <a:buNone/>
            </a:pPr>
            <a:endParaRPr dirty="0"/>
          </a:p>
        </p:txBody>
      </p:sp>
      <p:pic>
        <p:nvPicPr>
          <p:cNvPr id="538" name="Google Shape;538;p68"/>
          <p:cNvPicPr preferRelativeResize="0"/>
          <p:nvPr/>
        </p:nvPicPr>
        <p:blipFill>
          <a:blip r:embed="rId3">
            <a:alphaModFix/>
          </a:blip>
          <a:stretch>
            <a:fillRect/>
          </a:stretch>
        </p:blipFill>
        <p:spPr>
          <a:xfrm>
            <a:off x="271321" y="1690696"/>
            <a:ext cx="1325575" cy="1325575"/>
          </a:xfrm>
          <a:prstGeom prst="rect">
            <a:avLst/>
          </a:prstGeom>
          <a:noFill/>
          <a:ln>
            <a:noFill/>
          </a:ln>
        </p:spPr>
      </p:pic>
      <p:pic>
        <p:nvPicPr>
          <p:cNvPr id="539" name="Google Shape;539;p68"/>
          <p:cNvPicPr preferRelativeResize="0"/>
          <p:nvPr/>
        </p:nvPicPr>
        <p:blipFill>
          <a:blip r:embed="rId4">
            <a:alphaModFix/>
          </a:blip>
          <a:stretch>
            <a:fillRect/>
          </a:stretch>
        </p:blipFill>
        <p:spPr>
          <a:xfrm>
            <a:off x="244950" y="3016275"/>
            <a:ext cx="1378325" cy="1378325"/>
          </a:xfrm>
          <a:prstGeom prst="rect">
            <a:avLst/>
          </a:prstGeom>
          <a:noFill/>
          <a:ln>
            <a:noFill/>
          </a:ln>
        </p:spPr>
      </p:pic>
      <p:pic>
        <p:nvPicPr>
          <p:cNvPr id="540" name="Google Shape;540;p68"/>
          <p:cNvPicPr preferRelativeResize="0"/>
          <p:nvPr/>
        </p:nvPicPr>
        <p:blipFill>
          <a:blip r:embed="rId5">
            <a:alphaModFix/>
          </a:blip>
          <a:stretch>
            <a:fillRect/>
          </a:stretch>
        </p:blipFill>
        <p:spPr>
          <a:xfrm>
            <a:off x="449088" y="4483500"/>
            <a:ext cx="1147800" cy="114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12cdc473cad_0_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Change over time</a:t>
            </a:r>
            <a:endParaRPr/>
          </a:p>
        </p:txBody>
      </p:sp>
      <p:sp>
        <p:nvSpPr>
          <p:cNvPr id="547" name="Google Shape;547;g12cdc473cad_0_0"/>
          <p:cNvSpPr txBox="1">
            <a:spLocks noGrp="1"/>
          </p:cNvSpPr>
          <p:nvPr>
            <p:ph type="body" idx="1"/>
          </p:nvPr>
        </p:nvSpPr>
        <p:spPr>
          <a:xfrm>
            <a:off x="2115450" y="1825625"/>
            <a:ext cx="6690000" cy="13923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US" sz="8400" dirty="0">
                <a:solidFill>
                  <a:schemeClr val="bg2">
                    <a:lumMod val="75000"/>
                  </a:schemeClr>
                </a:solidFill>
              </a:rPr>
              <a:t>From an acquisition of new donors perspective, we need to work harder to develop strategies to encourage individuals to acknowledge an organisation’s importance, need and relevance to them</a:t>
            </a:r>
            <a:endParaRPr sz="8400" dirty="0">
              <a:solidFill>
                <a:schemeClr val="bg2">
                  <a:lumMod val="75000"/>
                </a:schemeClr>
              </a:solidFill>
            </a:endParaRPr>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548" name="Google Shape;548;g12cdc473cad_0_0"/>
          <p:cNvPicPr preferRelativeResize="0"/>
          <p:nvPr/>
        </p:nvPicPr>
        <p:blipFill>
          <a:blip r:embed="rId3">
            <a:alphaModFix/>
          </a:blip>
          <a:stretch>
            <a:fillRect/>
          </a:stretch>
        </p:blipFill>
        <p:spPr>
          <a:xfrm>
            <a:off x="565138" y="1825625"/>
            <a:ext cx="1147800" cy="1147800"/>
          </a:xfrm>
          <a:prstGeom prst="rect">
            <a:avLst/>
          </a:prstGeom>
          <a:noFill/>
          <a:ln>
            <a:noFill/>
          </a:ln>
        </p:spPr>
      </p:pic>
      <p:sp>
        <p:nvSpPr>
          <p:cNvPr id="549" name="Google Shape;549;g12cdc473cad_0_0"/>
          <p:cNvSpPr txBox="1">
            <a:spLocks noGrp="1"/>
          </p:cNvSpPr>
          <p:nvPr>
            <p:ph type="body" idx="1"/>
          </p:nvPr>
        </p:nvSpPr>
        <p:spPr>
          <a:xfrm>
            <a:off x="2115450" y="3188876"/>
            <a:ext cx="6616200" cy="9024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US" sz="8400" dirty="0">
                <a:solidFill>
                  <a:schemeClr val="bg2">
                    <a:lumMod val="75000"/>
                  </a:schemeClr>
                </a:solidFill>
              </a:rPr>
              <a:t>At the same time we’ve seen a marked change in how organisations communicate their cause away from emotional punch, to more positive, open strategies.</a:t>
            </a:r>
            <a:endParaRPr sz="8400" dirty="0">
              <a:solidFill>
                <a:schemeClr val="bg2">
                  <a:lumMod val="75000"/>
                </a:schemeClr>
              </a:solidFill>
            </a:endParaRPr>
          </a:p>
          <a:p>
            <a:pPr marL="0" lvl="0" indent="0" algn="l" rtl="0">
              <a:spcBef>
                <a:spcPts val="1000"/>
              </a:spcBef>
              <a:spcAft>
                <a:spcPts val="0"/>
              </a:spcAft>
              <a:buNone/>
            </a:pPr>
            <a:endParaRPr sz="8400" dirty="0"/>
          </a:p>
          <a:p>
            <a:pPr marL="0" lvl="0" indent="0" algn="l" rtl="0">
              <a:spcBef>
                <a:spcPts val="1000"/>
              </a:spcBef>
              <a:spcAft>
                <a:spcPts val="0"/>
              </a:spcAft>
              <a:buNone/>
            </a:pPr>
            <a:endParaRPr sz="8400" dirty="0"/>
          </a:p>
          <a:p>
            <a:pPr marL="0" lvl="0" indent="0" algn="l" rtl="0">
              <a:spcBef>
                <a:spcPts val="1000"/>
              </a:spcBef>
              <a:spcAft>
                <a:spcPts val="0"/>
              </a:spcAft>
              <a:buNone/>
            </a:pPr>
            <a:endParaRPr sz="8400" dirty="0"/>
          </a:p>
          <a:p>
            <a:pPr marL="0" lvl="0" indent="0" algn="l" rtl="0">
              <a:spcBef>
                <a:spcPts val="1000"/>
              </a:spcBef>
              <a:spcAft>
                <a:spcPts val="0"/>
              </a:spcAft>
              <a:buNone/>
            </a:pPr>
            <a:endParaRPr sz="8400"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pic>
        <p:nvPicPr>
          <p:cNvPr id="550" name="Google Shape;550;g12cdc473cad_0_0"/>
          <p:cNvPicPr preferRelativeResize="0"/>
          <p:nvPr/>
        </p:nvPicPr>
        <p:blipFill>
          <a:blip r:embed="rId4">
            <a:alphaModFix/>
          </a:blip>
          <a:stretch>
            <a:fillRect/>
          </a:stretch>
        </p:blipFill>
        <p:spPr>
          <a:xfrm>
            <a:off x="860612" y="4365713"/>
            <a:ext cx="3538600" cy="1902612"/>
          </a:xfrm>
          <a:prstGeom prst="rect">
            <a:avLst/>
          </a:prstGeom>
          <a:noFill/>
          <a:ln>
            <a:noFill/>
          </a:ln>
        </p:spPr>
      </p:pic>
      <p:pic>
        <p:nvPicPr>
          <p:cNvPr id="551" name="Google Shape;551;g12cdc473cad_0_0"/>
          <p:cNvPicPr preferRelativeResize="0"/>
          <p:nvPr/>
        </p:nvPicPr>
        <p:blipFill>
          <a:blip r:embed="rId5">
            <a:alphaModFix/>
          </a:blip>
          <a:stretch>
            <a:fillRect/>
          </a:stretch>
        </p:blipFill>
        <p:spPr>
          <a:xfrm>
            <a:off x="4744790" y="4365713"/>
            <a:ext cx="3375318" cy="1392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2cdc473cad_0_1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Research Methodology</a:t>
            </a:r>
            <a:endParaRPr/>
          </a:p>
        </p:txBody>
      </p:sp>
      <p:sp>
        <p:nvSpPr>
          <p:cNvPr id="558" name="Google Shape;558;g12cdc473cad_0_1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363855" algn="l" rtl="0">
              <a:lnSpc>
                <a:spcPct val="100000"/>
              </a:lnSpc>
              <a:spcBef>
                <a:spcPts val="1000"/>
              </a:spcBef>
              <a:spcAft>
                <a:spcPts val="0"/>
              </a:spcAft>
              <a:buSzPts val="2130"/>
              <a:buChar char="●"/>
            </a:pPr>
            <a:r>
              <a:rPr lang="en-US" sz="2200" dirty="0">
                <a:solidFill>
                  <a:schemeClr val="bg2">
                    <a:lumMod val="75000"/>
                  </a:schemeClr>
                </a:solidFill>
              </a:rPr>
              <a:t>6 hours of interviews with 5 individuals at Marie Curie</a:t>
            </a:r>
            <a:endParaRPr sz="2200" dirty="0">
              <a:solidFill>
                <a:schemeClr val="bg2">
                  <a:lumMod val="75000"/>
                </a:schemeClr>
              </a:solidFill>
            </a:endParaRPr>
          </a:p>
          <a:p>
            <a:pPr marL="457200" lvl="0" indent="-363855" algn="l" rtl="0">
              <a:lnSpc>
                <a:spcPct val="100000"/>
              </a:lnSpc>
              <a:spcBef>
                <a:spcPts val="0"/>
              </a:spcBef>
              <a:spcAft>
                <a:spcPts val="0"/>
              </a:spcAft>
              <a:buSzPts val="2130"/>
              <a:buChar char="●"/>
            </a:pPr>
            <a:r>
              <a:rPr lang="en-US" sz="2200" dirty="0">
                <a:solidFill>
                  <a:schemeClr val="bg2">
                    <a:lumMod val="75000"/>
                  </a:schemeClr>
                </a:solidFill>
              </a:rPr>
              <a:t>Those selected for interview had strategic overview of external campaigns for different audiences</a:t>
            </a:r>
            <a:endParaRPr sz="2200" dirty="0">
              <a:solidFill>
                <a:schemeClr val="bg2">
                  <a:lumMod val="75000"/>
                </a:schemeClr>
              </a:solidFill>
            </a:endParaRPr>
          </a:p>
          <a:p>
            <a:pPr marL="457200" lvl="0" indent="-363855" algn="l" rtl="0">
              <a:lnSpc>
                <a:spcPct val="100000"/>
              </a:lnSpc>
              <a:spcBef>
                <a:spcPts val="0"/>
              </a:spcBef>
              <a:spcAft>
                <a:spcPts val="0"/>
              </a:spcAft>
              <a:buSzPts val="2130"/>
              <a:buChar char="●"/>
            </a:pPr>
            <a:r>
              <a:rPr lang="en-US" sz="2200" dirty="0">
                <a:solidFill>
                  <a:schemeClr val="bg2">
                    <a:lumMod val="75000"/>
                  </a:schemeClr>
                </a:solidFill>
              </a:rPr>
              <a:t>Visual analysis of 4 case studies, campaigns between 2013 and 2019</a:t>
            </a:r>
            <a:endParaRPr sz="2200" dirty="0">
              <a:solidFill>
                <a:schemeClr val="bg2">
                  <a:lumMod val="75000"/>
                </a:schemeClr>
              </a:solidFill>
            </a:endParaRPr>
          </a:p>
          <a:p>
            <a:pPr marL="457200" lvl="0" indent="-363855" algn="l" rtl="0">
              <a:lnSpc>
                <a:spcPct val="100000"/>
              </a:lnSpc>
              <a:spcBef>
                <a:spcPts val="0"/>
              </a:spcBef>
              <a:spcAft>
                <a:spcPts val="0"/>
              </a:spcAft>
              <a:buSzPts val="2130"/>
              <a:buChar char="●"/>
            </a:pPr>
            <a:r>
              <a:rPr lang="en-US" sz="2200" dirty="0">
                <a:solidFill>
                  <a:schemeClr val="bg2">
                    <a:lumMod val="75000"/>
                  </a:schemeClr>
                </a:solidFill>
              </a:rPr>
              <a:t>Analytical lens for coding;  Acceptance and Commitment therapy.</a:t>
            </a:r>
            <a:endParaRPr sz="2200" dirty="0">
              <a:solidFill>
                <a:schemeClr val="bg2">
                  <a:lumMod val="75000"/>
                </a:schemeClr>
              </a:solidFill>
            </a:endParaRPr>
          </a:p>
          <a:p>
            <a:pPr marL="0" lvl="0" indent="0" algn="l" rtl="0">
              <a:lnSpc>
                <a:spcPct val="80000"/>
              </a:lnSpc>
              <a:spcBef>
                <a:spcPts val="1000"/>
              </a:spcBef>
              <a:spcAft>
                <a:spcPts val="0"/>
              </a:spcAft>
              <a:buSzPts val="358"/>
              <a:buNone/>
            </a:pPr>
            <a:endParaRPr sz="1430" dirty="0">
              <a:solidFill>
                <a:srgbClr val="D8D8D8"/>
              </a:solidFill>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2cdc473cad_0_31"/>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Silent Resistance: Taboo</a:t>
            </a:r>
            <a:endParaRPr/>
          </a:p>
        </p:txBody>
      </p:sp>
      <p:sp>
        <p:nvSpPr>
          <p:cNvPr id="565" name="Google Shape;565;g12cdc473cad_0_31"/>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fontScale="92500" lnSpcReduction="20000"/>
          </a:bodyPr>
          <a:lstStyle/>
          <a:p>
            <a:pPr marL="457200" lvl="0" indent="-457200" algn="l" rtl="0">
              <a:lnSpc>
                <a:spcPct val="110000"/>
              </a:lnSpc>
              <a:spcBef>
                <a:spcPts val="1000"/>
              </a:spcBef>
              <a:spcAft>
                <a:spcPts val="0"/>
              </a:spcAft>
              <a:buFont typeface="Arial" panose="020B0604020202020204" pitchFamily="34" charset="0"/>
              <a:buChar char="•"/>
            </a:pPr>
            <a:r>
              <a:rPr lang="en-US" sz="2600" dirty="0">
                <a:solidFill>
                  <a:schemeClr val="bg2">
                    <a:lumMod val="75000"/>
                  </a:schemeClr>
                </a:solidFill>
              </a:rPr>
              <a:t>Silent resistance is where the receiver cannot acknowledge, consider, or act on a communication because the cause communicated is so painful or unthinkable (taboo) that it causes a distancing reaction</a:t>
            </a:r>
            <a:endParaRPr sz="2600" dirty="0">
              <a:solidFill>
                <a:schemeClr val="bg2">
                  <a:lumMod val="75000"/>
                </a:schemeClr>
              </a:solidFill>
            </a:endParaRPr>
          </a:p>
          <a:p>
            <a:pPr marL="457200" lvl="0" indent="-457200" algn="l" rtl="0">
              <a:lnSpc>
                <a:spcPct val="110000"/>
              </a:lnSpc>
              <a:spcBef>
                <a:spcPts val="1000"/>
              </a:spcBef>
              <a:spcAft>
                <a:spcPts val="0"/>
              </a:spcAft>
              <a:buFont typeface="Arial" panose="020B0604020202020204" pitchFamily="34" charset="0"/>
              <a:buChar char="•"/>
            </a:pPr>
            <a:r>
              <a:rPr lang="en-US" sz="2600" dirty="0">
                <a:solidFill>
                  <a:schemeClr val="bg2">
                    <a:lumMod val="75000"/>
                  </a:schemeClr>
                </a:solidFill>
              </a:rPr>
              <a:t>Taboos draw behavioural regulatory power from the element of ‘risk’ from violating the taboo – and cause distancing reactions (</a:t>
            </a:r>
            <a:r>
              <a:rPr lang="en-US" sz="2600" dirty="0" err="1">
                <a:solidFill>
                  <a:schemeClr val="bg2">
                    <a:lumMod val="75000"/>
                  </a:schemeClr>
                </a:solidFill>
              </a:rPr>
              <a:t>Bataille</a:t>
            </a:r>
            <a:r>
              <a:rPr lang="en-US" sz="2600" dirty="0">
                <a:solidFill>
                  <a:schemeClr val="bg2">
                    <a:lumMod val="75000"/>
                  </a:schemeClr>
                </a:solidFill>
              </a:rPr>
              <a:t>, 1962)</a:t>
            </a:r>
            <a:endParaRPr sz="2600" dirty="0">
              <a:solidFill>
                <a:schemeClr val="bg2">
                  <a:lumMod val="75000"/>
                </a:schemeClr>
              </a:solidFill>
            </a:endParaRPr>
          </a:p>
          <a:p>
            <a:pPr marL="457200" lvl="0" indent="-457200" algn="l" rtl="0">
              <a:lnSpc>
                <a:spcPct val="110000"/>
              </a:lnSpc>
              <a:spcBef>
                <a:spcPts val="1000"/>
              </a:spcBef>
              <a:spcAft>
                <a:spcPts val="0"/>
              </a:spcAft>
              <a:buFont typeface="Arial" panose="020B0604020202020204" pitchFamily="34" charset="0"/>
              <a:buChar char="•"/>
            </a:pPr>
            <a:r>
              <a:rPr lang="en-US" sz="2600" dirty="0">
                <a:solidFill>
                  <a:schemeClr val="bg2">
                    <a:lumMod val="75000"/>
                  </a:schemeClr>
                </a:solidFill>
              </a:rPr>
              <a:t>Visceral reactions are a “result of nearness, of proximity…and catch our attention almost completely” (Pelzer 2002, p846)</a:t>
            </a:r>
            <a:endParaRPr sz="2600" dirty="0">
              <a:solidFill>
                <a:schemeClr val="bg2">
                  <a:lumMod val="75000"/>
                </a:schemeClr>
              </a:solidFill>
            </a:endParaRPr>
          </a:p>
          <a:p>
            <a:pPr marL="0" lvl="0" indent="0" algn="l" rtl="0">
              <a:spcBef>
                <a:spcPts val="10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g12cdc473cad_0_37"/>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Silent Resistance: the responses</a:t>
            </a:r>
            <a:endParaRPr dirty="0"/>
          </a:p>
        </p:txBody>
      </p:sp>
      <p:sp>
        <p:nvSpPr>
          <p:cNvPr id="572" name="Google Shape;572;g12cdc473cad_0_37"/>
          <p:cNvSpPr txBox="1">
            <a:spLocks noGrp="1"/>
          </p:cNvSpPr>
          <p:nvPr>
            <p:ph type="body" idx="1"/>
          </p:nvPr>
        </p:nvSpPr>
        <p:spPr>
          <a:xfrm>
            <a:off x="628650" y="1825625"/>
            <a:ext cx="7886700" cy="2046600"/>
          </a:xfrm>
          <a:prstGeom prst="rect">
            <a:avLst/>
          </a:prstGeom>
        </p:spPr>
        <p:txBody>
          <a:bodyPr spcFirstLastPara="1" wrap="square" lIns="91425" tIns="45700" rIns="91425" bIns="45700" anchor="t" anchorCtr="0">
            <a:normAutofit/>
          </a:bodyPr>
          <a:lstStyle/>
          <a:p>
            <a:pPr marL="508000" lvl="0" indent="-457200" algn="l" rtl="0">
              <a:spcBef>
                <a:spcPts val="1000"/>
              </a:spcBef>
              <a:spcAft>
                <a:spcPts val="0"/>
              </a:spcAft>
              <a:buSzPts val="2800"/>
              <a:buFont typeface="Arial" panose="020B0604020202020204" pitchFamily="34" charset="0"/>
              <a:buChar char="•"/>
            </a:pPr>
            <a:r>
              <a:rPr lang="en-US" dirty="0">
                <a:solidFill>
                  <a:schemeClr val="bg2">
                    <a:lumMod val="75000"/>
                  </a:schemeClr>
                </a:solidFill>
              </a:rPr>
              <a:t>Inflexible response: </a:t>
            </a:r>
            <a:r>
              <a:rPr lang="en-US" dirty="0">
                <a:solidFill>
                  <a:schemeClr val="bg2">
                    <a:lumMod val="60000"/>
                    <a:lumOff val="40000"/>
                  </a:schemeClr>
                </a:solidFill>
              </a:rPr>
              <a:t>apathy</a:t>
            </a:r>
            <a:endParaRPr dirty="0">
              <a:solidFill>
                <a:schemeClr val="bg2">
                  <a:lumMod val="60000"/>
                  <a:lumOff val="40000"/>
                </a:schemeClr>
              </a:solidFill>
            </a:endParaRPr>
          </a:p>
          <a:p>
            <a:pPr marL="508000" lvl="0" indent="-457200" algn="l" rtl="0">
              <a:spcBef>
                <a:spcPts val="0"/>
              </a:spcBef>
              <a:spcAft>
                <a:spcPts val="0"/>
              </a:spcAft>
              <a:buSzPts val="2800"/>
              <a:buFont typeface="Arial" panose="020B0604020202020204" pitchFamily="34" charset="0"/>
              <a:buChar char="•"/>
            </a:pPr>
            <a:r>
              <a:rPr lang="en-US" dirty="0">
                <a:solidFill>
                  <a:schemeClr val="bg2">
                    <a:lumMod val="75000"/>
                  </a:schemeClr>
                </a:solidFill>
              </a:rPr>
              <a:t>Inflexible response: </a:t>
            </a:r>
            <a:r>
              <a:rPr lang="en-US" dirty="0">
                <a:solidFill>
                  <a:schemeClr val="bg2">
                    <a:lumMod val="60000"/>
                    <a:lumOff val="40000"/>
                  </a:schemeClr>
                </a:solidFill>
              </a:rPr>
              <a:t>blaming the brand</a:t>
            </a:r>
            <a:endParaRPr dirty="0">
              <a:solidFill>
                <a:schemeClr val="bg2">
                  <a:lumMod val="60000"/>
                  <a:lumOff val="40000"/>
                </a:schemeClr>
              </a:solidFill>
            </a:endParaRPr>
          </a:p>
          <a:p>
            <a:pPr marL="508000" lvl="0" indent="-457200" algn="l" rtl="0">
              <a:spcBef>
                <a:spcPts val="0"/>
              </a:spcBef>
              <a:spcAft>
                <a:spcPts val="0"/>
              </a:spcAft>
              <a:buSzPts val="2800"/>
              <a:buFont typeface="Arial" panose="020B0604020202020204" pitchFamily="34" charset="0"/>
              <a:buChar char="•"/>
            </a:pPr>
            <a:r>
              <a:rPr lang="en-US" dirty="0">
                <a:solidFill>
                  <a:schemeClr val="bg2">
                    <a:lumMod val="75000"/>
                  </a:schemeClr>
                </a:solidFill>
              </a:rPr>
              <a:t>Inflexible response: </a:t>
            </a:r>
            <a:r>
              <a:rPr lang="en-US" dirty="0">
                <a:solidFill>
                  <a:schemeClr val="bg2">
                    <a:lumMod val="60000"/>
                    <a:lumOff val="40000"/>
                  </a:schemeClr>
                </a:solidFill>
              </a:rPr>
              <a:t>bewildered confusion</a:t>
            </a:r>
            <a:endParaRPr dirty="0">
              <a:solidFill>
                <a:schemeClr val="bg2">
                  <a:lumMod val="60000"/>
                  <a:lumOff val="40000"/>
                </a:schemeClr>
              </a:solidFill>
            </a:endParaRPr>
          </a:p>
          <a:p>
            <a:pPr marL="508000" lvl="0" indent="-457200" algn="l" rtl="0">
              <a:spcBef>
                <a:spcPts val="0"/>
              </a:spcBef>
              <a:spcAft>
                <a:spcPts val="0"/>
              </a:spcAft>
              <a:buSzPts val="2800"/>
              <a:buFont typeface="Arial" panose="020B0604020202020204" pitchFamily="34" charset="0"/>
              <a:buChar char="•"/>
            </a:pPr>
            <a:r>
              <a:rPr lang="en-US" dirty="0">
                <a:solidFill>
                  <a:schemeClr val="bg2">
                    <a:lumMod val="75000"/>
                  </a:schemeClr>
                </a:solidFill>
              </a:rPr>
              <a:t>Inflexible response: </a:t>
            </a:r>
            <a:r>
              <a:rPr lang="en-US" dirty="0">
                <a:solidFill>
                  <a:schemeClr val="bg2">
                    <a:lumMod val="60000"/>
                    <a:lumOff val="40000"/>
                  </a:schemeClr>
                </a:solidFill>
              </a:rPr>
              <a:t>Superficial action</a:t>
            </a:r>
            <a:endParaRPr dirty="0">
              <a:solidFill>
                <a:schemeClr val="bg2">
                  <a:lumMod val="60000"/>
                  <a:lumOff val="40000"/>
                </a:schemeClr>
              </a:solidFill>
            </a:endParaRPr>
          </a:p>
          <a:p>
            <a:pPr marL="0" lvl="0" indent="0" algn="l" rtl="0">
              <a:spcBef>
                <a:spcPts val="1000"/>
              </a:spcBef>
              <a:spcAft>
                <a:spcPts val="0"/>
              </a:spcAft>
              <a:buNone/>
            </a:pPr>
            <a:endParaRPr dirty="0"/>
          </a:p>
        </p:txBody>
      </p:sp>
      <p:sp>
        <p:nvSpPr>
          <p:cNvPr id="573" name="Google Shape;573;g12cdc473cad_0_37"/>
          <p:cNvSpPr txBox="1"/>
          <p:nvPr/>
        </p:nvSpPr>
        <p:spPr>
          <a:xfrm>
            <a:off x="628650" y="3703425"/>
            <a:ext cx="2922600" cy="205437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i="1" dirty="0">
                <a:solidFill>
                  <a:schemeClr val="bg2">
                    <a:lumMod val="75000"/>
                  </a:schemeClr>
                </a:solidFill>
                <a:latin typeface="Calibri"/>
                <a:ea typeface="Calibri"/>
                <a:cs typeface="Calibri"/>
                <a:sym typeface="Calibri"/>
              </a:rPr>
              <a:t>“We had a sentence that said, ‘death is inevitable’ [in </a:t>
            </a:r>
            <a:r>
              <a:rPr lang="en-US" sz="1800" i="1" dirty="0" err="1">
                <a:solidFill>
                  <a:schemeClr val="bg2">
                    <a:lumMod val="75000"/>
                  </a:schemeClr>
                </a:solidFill>
                <a:latin typeface="Calibri"/>
                <a:ea typeface="Calibri"/>
                <a:cs typeface="Calibri"/>
                <a:sym typeface="Calibri"/>
              </a:rPr>
              <a:t>TalkAbout</a:t>
            </a:r>
            <a:r>
              <a:rPr lang="en-US" sz="1800" i="1" dirty="0">
                <a:solidFill>
                  <a:schemeClr val="bg2">
                    <a:lumMod val="75000"/>
                  </a:schemeClr>
                </a:solidFill>
                <a:latin typeface="Calibri"/>
                <a:ea typeface="Calibri"/>
                <a:cs typeface="Calibri"/>
                <a:sym typeface="Calibri"/>
              </a:rPr>
              <a:t>]. And that kind of bluntness really turns people off.”</a:t>
            </a:r>
            <a:endParaRPr sz="1800" i="1" dirty="0">
              <a:solidFill>
                <a:schemeClr val="bg2">
                  <a:lumMod val="75000"/>
                </a:schemeClr>
              </a:solidFill>
              <a:latin typeface="Calibri"/>
              <a:ea typeface="Calibri"/>
              <a:cs typeface="Calibri"/>
              <a:sym typeface="Calibri"/>
            </a:endParaRPr>
          </a:p>
          <a:p>
            <a:pPr marL="0" lvl="0" indent="0" algn="l" rtl="0">
              <a:spcBef>
                <a:spcPts val="0"/>
              </a:spcBef>
              <a:spcAft>
                <a:spcPts val="0"/>
              </a:spcAft>
              <a:buNone/>
            </a:pPr>
            <a:endParaRPr dirty="0">
              <a:latin typeface="Avenir"/>
              <a:ea typeface="Avenir"/>
              <a:cs typeface="Avenir"/>
              <a:sym typeface="Avenir"/>
            </a:endParaRPr>
          </a:p>
        </p:txBody>
      </p:sp>
      <p:sp>
        <p:nvSpPr>
          <p:cNvPr id="574" name="Google Shape;574;g12cdc473cad_0_37"/>
          <p:cNvSpPr txBox="1"/>
          <p:nvPr/>
        </p:nvSpPr>
        <p:spPr>
          <a:xfrm>
            <a:off x="4696050" y="3703425"/>
            <a:ext cx="3819300" cy="2054378"/>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i="1" dirty="0">
                <a:solidFill>
                  <a:schemeClr val="bg2">
                    <a:lumMod val="75000"/>
                  </a:schemeClr>
                </a:solidFill>
                <a:latin typeface="Calibri"/>
                <a:ea typeface="Calibri"/>
                <a:cs typeface="Calibri"/>
                <a:sym typeface="Calibri"/>
              </a:rPr>
              <a:t>“But it's just too hard to use [‘death’] when people are having dinner in front of the TV or when it's completely out of the blue, out of context. You need to manage people's emotional response”</a:t>
            </a:r>
            <a:endParaRPr sz="1800" i="1" dirty="0">
              <a:solidFill>
                <a:schemeClr val="bg2">
                  <a:lumMod val="75000"/>
                </a:schemeClr>
              </a:solidFill>
              <a:latin typeface="Calibri"/>
              <a:ea typeface="Calibri"/>
              <a:cs typeface="Calibri"/>
              <a:sym typeface="Calibri"/>
            </a:endParaRPr>
          </a:p>
          <a:p>
            <a:pPr marL="0" lvl="0" indent="0" algn="l" rtl="0">
              <a:spcBef>
                <a:spcPts val="0"/>
              </a:spcBef>
              <a:spcAft>
                <a:spcPts val="0"/>
              </a:spcAft>
              <a:buNone/>
            </a:pPr>
            <a:endParaRPr dirty="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12cdc473cad_0_47"/>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Overcoming Silent Resistance?</a:t>
            </a:r>
            <a:endParaRPr dirty="0"/>
          </a:p>
        </p:txBody>
      </p:sp>
      <p:sp>
        <p:nvSpPr>
          <p:cNvPr id="581" name="Google Shape;581;g12cdc473cad_0_47"/>
          <p:cNvSpPr txBox="1">
            <a:spLocks noGrp="1"/>
          </p:cNvSpPr>
          <p:nvPr>
            <p:ph type="body" idx="1"/>
          </p:nvPr>
        </p:nvSpPr>
        <p:spPr>
          <a:xfrm>
            <a:off x="533675" y="1846725"/>
            <a:ext cx="7886700" cy="1846200"/>
          </a:xfrm>
          <a:prstGeom prst="rect">
            <a:avLst/>
          </a:prstGeom>
        </p:spPr>
        <p:txBody>
          <a:bodyPr spcFirstLastPara="1" wrap="square" lIns="91425" tIns="45700" rIns="91425" bIns="45700" anchor="t" anchorCtr="0">
            <a:normAutofit fontScale="92500" lnSpcReduction="10000"/>
          </a:bodyPr>
          <a:lstStyle/>
          <a:p>
            <a:pPr marL="0" lvl="0" indent="0" algn="l" rtl="0">
              <a:lnSpc>
                <a:spcPct val="110000"/>
              </a:lnSpc>
              <a:spcBef>
                <a:spcPts val="1000"/>
              </a:spcBef>
              <a:spcAft>
                <a:spcPts val="0"/>
              </a:spcAft>
              <a:buNone/>
            </a:pPr>
            <a:r>
              <a:rPr lang="en-US" b="1" dirty="0">
                <a:solidFill>
                  <a:schemeClr val="accent2">
                    <a:lumMod val="75000"/>
                  </a:schemeClr>
                </a:solidFill>
                <a:ea typeface="Arial"/>
                <a:cs typeface="Arial"/>
                <a:sym typeface="Arial"/>
              </a:rPr>
              <a:t>3 proposed strategies</a:t>
            </a:r>
            <a:endParaRPr b="1" dirty="0">
              <a:solidFill>
                <a:schemeClr val="accent2">
                  <a:lumMod val="75000"/>
                </a:schemeClr>
              </a:solidFill>
              <a:ea typeface="Arial"/>
              <a:cs typeface="Arial"/>
              <a:sym typeface="Arial"/>
            </a:endParaRPr>
          </a:p>
          <a:p>
            <a:pPr marL="534670" lvl="0" indent="-457200" algn="l" rtl="0">
              <a:lnSpc>
                <a:spcPct val="110000"/>
              </a:lnSpc>
              <a:spcBef>
                <a:spcPts val="1000"/>
              </a:spcBef>
              <a:spcAft>
                <a:spcPts val="0"/>
              </a:spcAft>
              <a:buClr>
                <a:schemeClr val="dk1"/>
              </a:buClr>
              <a:buSzPct val="100000"/>
              <a:buFont typeface="Arial" panose="020B0604020202020204" pitchFamily="34" charset="0"/>
              <a:buChar char="•"/>
            </a:pPr>
            <a:r>
              <a:rPr lang="en-US" sz="2400" dirty="0" err="1">
                <a:solidFill>
                  <a:schemeClr val="bg2">
                    <a:lumMod val="75000"/>
                  </a:schemeClr>
                </a:solidFill>
                <a:ea typeface="Calibri"/>
                <a:cs typeface="Calibri"/>
                <a:sym typeface="Calibri"/>
              </a:rPr>
              <a:t>Deliteralise</a:t>
            </a:r>
            <a:r>
              <a:rPr lang="en-US" sz="2400" dirty="0">
                <a:solidFill>
                  <a:schemeClr val="bg2">
                    <a:lumMod val="75000"/>
                  </a:schemeClr>
                </a:solidFill>
                <a:ea typeface="Calibri"/>
                <a:cs typeface="Calibri"/>
                <a:sym typeface="Calibri"/>
              </a:rPr>
              <a:t> cause</a:t>
            </a:r>
            <a:endParaRPr sz="2400" dirty="0">
              <a:solidFill>
                <a:schemeClr val="bg2">
                  <a:lumMod val="75000"/>
                </a:schemeClr>
              </a:solidFill>
              <a:ea typeface="Calibri"/>
              <a:cs typeface="Calibri"/>
              <a:sym typeface="Calibri"/>
            </a:endParaRPr>
          </a:p>
          <a:p>
            <a:pPr marL="534670" lvl="0" indent="-457200" algn="l" rtl="0">
              <a:lnSpc>
                <a:spcPct val="110000"/>
              </a:lnSpc>
              <a:spcBef>
                <a:spcPts val="0"/>
              </a:spcBef>
              <a:spcAft>
                <a:spcPts val="0"/>
              </a:spcAft>
              <a:buClr>
                <a:schemeClr val="dk1"/>
              </a:buClr>
              <a:buSzPct val="100000"/>
              <a:buFont typeface="Arial" panose="020B0604020202020204" pitchFamily="34" charset="0"/>
              <a:buChar char="•"/>
            </a:pPr>
            <a:r>
              <a:rPr lang="en-US" sz="2400" dirty="0">
                <a:solidFill>
                  <a:schemeClr val="bg2">
                    <a:lumMod val="75000"/>
                  </a:schemeClr>
                </a:solidFill>
                <a:ea typeface="Calibri"/>
                <a:cs typeface="Calibri"/>
                <a:sym typeface="Calibri"/>
              </a:rPr>
              <a:t>Clarify Values</a:t>
            </a:r>
            <a:endParaRPr sz="2400" dirty="0">
              <a:solidFill>
                <a:schemeClr val="bg2">
                  <a:lumMod val="75000"/>
                </a:schemeClr>
              </a:solidFill>
              <a:ea typeface="Calibri"/>
              <a:cs typeface="Calibri"/>
              <a:sym typeface="Calibri"/>
            </a:endParaRPr>
          </a:p>
          <a:p>
            <a:pPr marL="534670" lvl="0" indent="-457200" algn="l" rtl="0">
              <a:lnSpc>
                <a:spcPct val="110000"/>
              </a:lnSpc>
              <a:spcBef>
                <a:spcPts val="0"/>
              </a:spcBef>
              <a:spcAft>
                <a:spcPts val="0"/>
              </a:spcAft>
              <a:buClr>
                <a:schemeClr val="dk1"/>
              </a:buClr>
              <a:buSzPct val="100000"/>
              <a:buFont typeface="Arial" panose="020B0604020202020204" pitchFamily="34" charset="0"/>
              <a:buChar char="•"/>
            </a:pPr>
            <a:r>
              <a:rPr lang="en-US" sz="2400" dirty="0">
                <a:solidFill>
                  <a:schemeClr val="bg2">
                    <a:lumMod val="75000"/>
                  </a:schemeClr>
                </a:solidFill>
                <a:ea typeface="Calibri"/>
                <a:cs typeface="Calibri"/>
                <a:sym typeface="Calibri"/>
              </a:rPr>
              <a:t>Create Hope</a:t>
            </a:r>
            <a:endParaRPr sz="2400" dirty="0">
              <a:solidFill>
                <a:schemeClr val="bg2">
                  <a:lumMod val="75000"/>
                </a:schemeClr>
              </a:solidFill>
              <a:ea typeface="Calibri"/>
              <a:cs typeface="Calibri"/>
              <a:sym typeface="Calibri"/>
            </a:endParaRPr>
          </a:p>
          <a:p>
            <a:pPr marL="0" lvl="0" indent="0" algn="l" rtl="0">
              <a:spcBef>
                <a:spcPts val="1000"/>
              </a:spcBef>
              <a:spcAft>
                <a:spcPts val="0"/>
              </a:spcAft>
              <a:buNone/>
            </a:pPr>
            <a:endParaRPr dirty="0"/>
          </a:p>
        </p:txBody>
      </p:sp>
      <p:sp>
        <p:nvSpPr>
          <p:cNvPr id="582" name="Google Shape;582;g12cdc473cad_0_47"/>
          <p:cNvSpPr txBox="1"/>
          <p:nvPr/>
        </p:nvSpPr>
        <p:spPr>
          <a:xfrm>
            <a:off x="806126" y="3692925"/>
            <a:ext cx="3323400" cy="26776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dirty="0">
                <a:solidFill>
                  <a:schemeClr val="bg2">
                    <a:lumMod val="75000"/>
                  </a:schemeClr>
                </a:solidFill>
                <a:latin typeface="Avenir"/>
                <a:ea typeface="Avenir"/>
                <a:cs typeface="Avenir"/>
                <a:sym typeface="Avenir"/>
              </a:rPr>
              <a:t>“...</a:t>
            </a:r>
            <a:r>
              <a:rPr lang="en-US" sz="1800" i="1" dirty="0" err="1">
                <a:solidFill>
                  <a:schemeClr val="bg2">
                    <a:lumMod val="75000"/>
                  </a:schemeClr>
                </a:solidFill>
                <a:latin typeface="Avenir"/>
                <a:ea typeface="Avenir"/>
                <a:cs typeface="Avenir"/>
                <a:sym typeface="Avenir"/>
              </a:rPr>
              <a:t>humour</a:t>
            </a:r>
            <a:r>
              <a:rPr lang="en-US" sz="1800" i="1" dirty="0">
                <a:solidFill>
                  <a:schemeClr val="bg2">
                    <a:lumMod val="75000"/>
                  </a:schemeClr>
                </a:solidFill>
                <a:latin typeface="Avenir"/>
                <a:ea typeface="Avenir"/>
                <a:cs typeface="Avenir"/>
                <a:sym typeface="Avenir"/>
              </a:rPr>
              <a:t> is a deliberate attribute of the </a:t>
            </a:r>
            <a:r>
              <a:rPr lang="en-US" sz="1800" i="1" dirty="0" err="1">
                <a:solidFill>
                  <a:schemeClr val="bg2">
                    <a:lumMod val="75000"/>
                  </a:schemeClr>
                </a:solidFill>
                <a:latin typeface="Avenir"/>
                <a:ea typeface="Avenir"/>
                <a:cs typeface="Avenir"/>
                <a:sym typeface="Avenir"/>
              </a:rPr>
              <a:t>TalkAbout</a:t>
            </a:r>
            <a:r>
              <a:rPr lang="en-US" sz="1800" i="1" dirty="0">
                <a:solidFill>
                  <a:schemeClr val="bg2">
                    <a:lumMod val="75000"/>
                  </a:schemeClr>
                </a:solidFill>
                <a:latin typeface="Avenir"/>
                <a:ea typeface="Avenir"/>
                <a:cs typeface="Avenir"/>
                <a:sym typeface="Avenir"/>
              </a:rPr>
              <a:t> campaign. Because if you can shift something from ‘I didn't want to talk about it at all’ to ‘that made me smile’. You opened a different gateway to a different conversation”</a:t>
            </a:r>
            <a:endParaRPr sz="1800" i="1" dirty="0">
              <a:solidFill>
                <a:schemeClr val="bg2">
                  <a:lumMod val="75000"/>
                </a:schemeClr>
              </a:solidFill>
              <a:latin typeface="Avenir"/>
              <a:ea typeface="Avenir"/>
              <a:cs typeface="Avenir"/>
              <a:sym typeface="Avenir"/>
            </a:endParaRPr>
          </a:p>
          <a:p>
            <a:pPr marL="0" lvl="0" indent="0" algn="l" rtl="0">
              <a:spcBef>
                <a:spcPts val="0"/>
              </a:spcBef>
              <a:spcAft>
                <a:spcPts val="0"/>
              </a:spcAft>
              <a:buNone/>
            </a:pPr>
            <a:endParaRPr dirty="0">
              <a:latin typeface="Avenir"/>
              <a:ea typeface="Avenir"/>
              <a:cs typeface="Avenir"/>
              <a:sym typeface="Avenir"/>
            </a:endParaRPr>
          </a:p>
        </p:txBody>
      </p:sp>
      <p:sp>
        <p:nvSpPr>
          <p:cNvPr id="583" name="Google Shape;583;g12cdc473cad_0_47"/>
          <p:cNvSpPr txBox="1"/>
          <p:nvPr/>
        </p:nvSpPr>
        <p:spPr>
          <a:xfrm>
            <a:off x="5014475" y="3600525"/>
            <a:ext cx="3405900" cy="267762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i="1" dirty="0">
                <a:solidFill>
                  <a:schemeClr val="bg2">
                    <a:lumMod val="75000"/>
                  </a:schemeClr>
                </a:solidFill>
                <a:latin typeface="Avenir"/>
                <a:ea typeface="Avenir"/>
                <a:cs typeface="Avenir"/>
                <a:sym typeface="Avenir"/>
              </a:rPr>
              <a:t>“...[</a:t>
            </a:r>
            <a:r>
              <a:rPr lang="en-US" sz="1800" i="1" dirty="0" err="1">
                <a:solidFill>
                  <a:schemeClr val="bg2">
                    <a:lumMod val="75000"/>
                  </a:schemeClr>
                </a:solidFill>
                <a:latin typeface="Avenir"/>
                <a:ea typeface="Avenir"/>
                <a:cs typeface="Avenir"/>
                <a:sym typeface="Avenir"/>
              </a:rPr>
              <a:t>TalkAbout</a:t>
            </a:r>
            <a:r>
              <a:rPr lang="en-US" sz="1800" i="1" dirty="0">
                <a:solidFill>
                  <a:schemeClr val="bg2">
                    <a:lumMod val="75000"/>
                  </a:schemeClr>
                </a:solidFill>
                <a:latin typeface="Avenir"/>
                <a:ea typeface="Avenir"/>
                <a:cs typeface="Avenir"/>
                <a:sym typeface="Avenir"/>
              </a:rPr>
              <a:t> is] talking about a much more forward-facing mission of changing the way people behave, talk about and think about death and the end of life. So that creates a new set of challenges, but also a new set of opportunities</a:t>
            </a:r>
            <a:endParaRPr sz="1800" i="1" dirty="0">
              <a:solidFill>
                <a:schemeClr val="bg2">
                  <a:lumMod val="75000"/>
                </a:schemeClr>
              </a:solidFill>
              <a:latin typeface="Calibri"/>
              <a:ea typeface="Calibri"/>
              <a:cs typeface="Calibri"/>
              <a:sym typeface="Calibri"/>
            </a:endParaRPr>
          </a:p>
          <a:p>
            <a:pPr marL="0" lvl="0" indent="0" algn="l" rtl="0">
              <a:spcBef>
                <a:spcPts val="0"/>
              </a:spcBef>
              <a:spcAft>
                <a:spcPts val="0"/>
              </a:spcAft>
              <a:buNone/>
            </a:pPr>
            <a:endParaRPr dirty="0">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12cdc473cad_0_57"/>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‘Bounce off’ the taboo: short term gain</a:t>
            </a:r>
            <a:endParaRPr/>
          </a:p>
        </p:txBody>
      </p:sp>
      <p:sp>
        <p:nvSpPr>
          <p:cNvPr id="590" name="Google Shape;590;g12cdc473cad_0_57"/>
          <p:cNvSpPr txBox="1">
            <a:spLocks noGrp="1"/>
          </p:cNvSpPr>
          <p:nvPr>
            <p:ph type="body" idx="1"/>
          </p:nvPr>
        </p:nvSpPr>
        <p:spPr>
          <a:xfrm>
            <a:off x="628650" y="1825625"/>
            <a:ext cx="7886700" cy="1325700"/>
          </a:xfrm>
          <a:prstGeom prst="rect">
            <a:avLst/>
          </a:prstGeom>
        </p:spPr>
        <p:txBody>
          <a:bodyPr spcFirstLastPara="1" wrap="square" lIns="91425" tIns="45700" rIns="91425" bIns="45700" anchor="t" anchorCtr="0">
            <a:normAutofit/>
          </a:bodyPr>
          <a:lstStyle/>
          <a:p>
            <a:pPr marL="457200" lvl="0" indent="-457200" algn="l" rtl="0">
              <a:spcBef>
                <a:spcPts val="1000"/>
              </a:spcBef>
              <a:spcAft>
                <a:spcPts val="0"/>
              </a:spcAft>
              <a:buFont typeface="Arial" panose="020B0604020202020204" pitchFamily="34" charset="0"/>
              <a:buChar char="•"/>
            </a:pPr>
            <a:r>
              <a:rPr lang="en-US" dirty="0">
                <a:solidFill>
                  <a:schemeClr val="bg2">
                    <a:lumMod val="75000"/>
                  </a:schemeClr>
                </a:solidFill>
              </a:rPr>
              <a:t>Short term gain</a:t>
            </a:r>
            <a:endParaRPr dirty="0">
              <a:solidFill>
                <a:schemeClr val="bg2">
                  <a:lumMod val="75000"/>
                </a:schemeClr>
              </a:solidFill>
            </a:endParaRPr>
          </a:p>
          <a:p>
            <a:pPr marL="457200" lvl="0" indent="-457200" algn="l" rtl="0">
              <a:spcBef>
                <a:spcPts val="1000"/>
              </a:spcBef>
              <a:spcAft>
                <a:spcPts val="0"/>
              </a:spcAft>
              <a:buFont typeface="Arial" panose="020B0604020202020204" pitchFamily="34" charset="0"/>
              <a:buChar char="•"/>
            </a:pPr>
            <a:r>
              <a:rPr lang="en-US" dirty="0">
                <a:solidFill>
                  <a:schemeClr val="bg2">
                    <a:lumMod val="75000"/>
                  </a:schemeClr>
                </a:solidFill>
              </a:rPr>
              <a:t>Reduces attitudinal change </a:t>
            </a:r>
            <a:endParaRPr dirty="0">
              <a:solidFill>
                <a:schemeClr val="bg2">
                  <a:lumMod val="75000"/>
                </a:schemeClr>
              </a:solidFill>
            </a:endParaRPr>
          </a:p>
          <a:p>
            <a:pPr marL="0" lvl="0" indent="0" algn="l" rtl="0">
              <a:spcBef>
                <a:spcPts val="1000"/>
              </a:spcBef>
              <a:spcAft>
                <a:spcPts val="0"/>
              </a:spcAft>
              <a:buNone/>
            </a:pPr>
            <a:endParaRPr dirty="0"/>
          </a:p>
        </p:txBody>
      </p:sp>
      <p:sp>
        <p:nvSpPr>
          <p:cNvPr id="591" name="Google Shape;591;g12cdc473cad_0_57"/>
          <p:cNvSpPr txBox="1"/>
          <p:nvPr/>
        </p:nvSpPr>
        <p:spPr>
          <a:xfrm>
            <a:off x="628650" y="3151325"/>
            <a:ext cx="4013700" cy="269147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800" i="1" dirty="0">
                <a:solidFill>
                  <a:schemeClr val="bg2">
                    <a:lumMod val="75000"/>
                  </a:schemeClr>
                </a:solidFill>
                <a:latin typeface="Avenir"/>
                <a:ea typeface="Avenir"/>
                <a:cs typeface="Avenir"/>
                <a:sym typeface="Avenir"/>
              </a:rPr>
              <a:t>“In an emergency appeal, and you are looking for fast response, and cut through. And so you are using signals shortcuts, and signposts and emotion… that will always work. And what we needed for the emergency appeal to do was raise money now”</a:t>
            </a:r>
            <a:endParaRPr sz="1800" i="1" dirty="0">
              <a:solidFill>
                <a:schemeClr val="bg2">
                  <a:lumMod val="75000"/>
                </a:schemeClr>
              </a:solidFill>
              <a:latin typeface="Calibri"/>
              <a:ea typeface="Calibri"/>
              <a:cs typeface="Calibri"/>
              <a:sym typeface="Calibri"/>
            </a:endParaRPr>
          </a:p>
          <a:p>
            <a:pPr marL="0" lvl="0" indent="0" algn="l" rtl="0">
              <a:spcBef>
                <a:spcPts val="0"/>
              </a:spcBef>
              <a:spcAft>
                <a:spcPts val="0"/>
              </a:spcAft>
              <a:buNone/>
            </a:pPr>
            <a:endParaRPr dirty="0">
              <a:latin typeface="Avenir"/>
              <a:ea typeface="Avenir"/>
              <a:cs typeface="Avenir"/>
              <a:sym typeface="Avenir"/>
            </a:endParaRPr>
          </a:p>
        </p:txBody>
      </p:sp>
      <p:sp>
        <p:nvSpPr>
          <p:cNvPr id="592" name="Google Shape;592;g12cdc473cad_0_57"/>
          <p:cNvSpPr txBox="1"/>
          <p:nvPr/>
        </p:nvSpPr>
        <p:spPr>
          <a:xfrm>
            <a:off x="4642350" y="3151325"/>
            <a:ext cx="4013700" cy="305157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US" sz="1800" i="1" dirty="0">
                <a:solidFill>
                  <a:schemeClr val="bg2">
                    <a:lumMod val="75000"/>
                  </a:schemeClr>
                </a:solidFill>
                <a:latin typeface="Avenir"/>
                <a:ea typeface="Avenir"/>
                <a:cs typeface="Avenir"/>
                <a:sym typeface="Avenir"/>
              </a:rPr>
              <a:t>“One motivation for people giving to a difficult cause is because I want to make it go away. ‘I don't want to talk about it. I don't want to understand it. I don't want to fix it. But I just know that if I give you a tenner now, I can just park it, and I don’t have to think about it anymore. Go away. I'm done’. </a:t>
            </a:r>
            <a:endParaRPr dirty="0">
              <a:solidFill>
                <a:schemeClr val="bg2">
                  <a:lumMod val="75000"/>
                </a:schemeClr>
              </a:solidFill>
              <a:latin typeface="Avenir"/>
              <a:ea typeface="Avenir"/>
              <a:cs typeface="Avenir"/>
              <a:sym typeface="Aveni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12cdc473cad_0_67"/>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Balancing</a:t>
            </a:r>
            <a:endParaRPr/>
          </a:p>
        </p:txBody>
      </p:sp>
      <p:pic>
        <p:nvPicPr>
          <p:cNvPr id="599" name="Google Shape;599;g12cdc473cad_0_67"/>
          <p:cNvPicPr preferRelativeResize="0"/>
          <p:nvPr/>
        </p:nvPicPr>
        <p:blipFill>
          <a:blip r:embed="rId3">
            <a:alphaModFix/>
          </a:blip>
          <a:stretch>
            <a:fillRect/>
          </a:stretch>
        </p:blipFill>
        <p:spPr>
          <a:xfrm>
            <a:off x="2574713" y="2120675"/>
            <a:ext cx="3889075" cy="3881575"/>
          </a:xfrm>
          <a:prstGeom prst="rect">
            <a:avLst/>
          </a:prstGeom>
          <a:noFill/>
          <a:ln>
            <a:noFill/>
          </a:ln>
        </p:spPr>
      </p:pic>
      <p:sp>
        <p:nvSpPr>
          <p:cNvPr id="600" name="Google Shape;600;g12cdc473cad_0_67"/>
          <p:cNvSpPr/>
          <p:nvPr/>
        </p:nvSpPr>
        <p:spPr>
          <a:xfrm>
            <a:off x="1498225" y="3364300"/>
            <a:ext cx="1160700" cy="1088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Create hope</a:t>
            </a:r>
            <a:endParaRPr dirty="0"/>
          </a:p>
        </p:txBody>
      </p:sp>
      <p:sp>
        <p:nvSpPr>
          <p:cNvPr id="601" name="Google Shape;601;g12cdc473cad_0_67"/>
          <p:cNvSpPr/>
          <p:nvPr/>
        </p:nvSpPr>
        <p:spPr>
          <a:xfrm>
            <a:off x="2574725" y="2757050"/>
            <a:ext cx="1160700" cy="1088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br>
              <a:rPr lang="en-US" dirty="0"/>
            </a:br>
            <a:endParaRPr dirty="0"/>
          </a:p>
        </p:txBody>
      </p:sp>
      <p:sp>
        <p:nvSpPr>
          <p:cNvPr id="602" name="Google Shape;602;g12cdc473cad_0_67"/>
          <p:cNvSpPr/>
          <p:nvPr/>
        </p:nvSpPr>
        <p:spPr>
          <a:xfrm>
            <a:off x="1276088" y="2120675"/>
            <a:ext cx="1529400" cy="143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3" name="Google Shape;603;g12cdc473cad_0_67"/>
          <p:cNvSpPr/>
          <p:nvPr/>
        </p:nvSpPr>
        <p:spPr>
          <a:xfrm>
            <a:off x="5227075" y="1895450"/>
            <a:ext cx="1529400" cy="1325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br>
              <a:rPr lang="en-US" dirty="0"/>
            </a:br>
            <a:endParaRPr dirty="0"/>
          </a:p>
        </p:txBody>
      </p:sp>
      <p:sp>
        <p:nvSpPr>
          <p:cNvPr id="604" name="Google Shape;604;g12cdc473cad_0_67"/>
          <p:cNvSpPr/>
          <p:nvPr/>
        </p:nvSpPr>
        <p:spPr>
          <a:xfrm>
            <a:off x="6266350" y="1690825"/>
            <a:ext cx="1045500" cy="98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br>
              <a:rPr lang="en-US" dirty="0"/>
            </a:br>
            <a:endParaRPr dirty="0"/>
          </a:p>
        </p:txBody>
      </p:sp>
      <p:sp>
        <p:nvSpPr>
          <p:cNvPr id="605" name="Google Shape;605;g12cdc473cad_0_67"/>
          <p:cNvSpPr/>
          <p:nvPr/>
        </p:nvSpPr>
        <p:spPr>
          <a:xfrm>
            <a:off x="6266350" y="2670925"/>
            <a:ext cx="1045500" cy="980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br>
              <a:rPr lang="en-US" dirty="0"/>
            </a:br>
            <a:endParaRPr dirty="0"/>
          </a:p>
        </p:txBody>
      </p:sp>
      <p:sp>
        <p:nvSpPr>
          <p:cNvPr id="606" name="Google Shape;606;g12cdc473cad_0_67"/>
          <p:cNvSpPr/>
          <p:nvPr/>
        </p:nvSpPr>
        <p:spPr>
          <a:xfrm>
            <a:off x="3758763" y="2410109"/>
            <a:ext cx="1283100" cy="1203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br>
              <a:rPr lang="en-US" dirty="0"/>
            </a:br>
            <a:endParaRPr dirty="0"/>
          </a:p>
        </p:txBody>
      </p:sp>
      <p:sp>
        <p:nvSpPr>
          <p:cNvPr id="2" name="TextBox 1">
            <a:extLst>
              <a:ext uri="{FF2B5EF4-FFF2-40B4-BE49-F238E27FC236}">
                <a16:creationId xmlns:a16="http://schemas.microsoft.com/office/drawing/2014/main" id="{41CC85C2-F30B-DFC7-5AC0-35370732D83C}"/>
              </a:ext>
            </a:extLst>
          </p:cNvPr>
          <p:cNvSpPr txBox="1"/>
          <p:nvPr/>
        </p:nvSpPr>
        <p:spPr>
          <a:xfrm>
            <a:off x="6332309" y="2943832"/>
            <a:ext cx="968188" cy="369332"/>
          </a:xfrm>
          <a:prstGeom prst="rect">
            <a:avLst/>
          </a:prstGeom>
          <a:noFill/>
        </p:spPr>
        <p:txBody>
          <a:bodyPr wrap="square" rtlCol="0">
            <a:spAutoFit/>
          </a:bodyPr>
          <a:lstStyle/>
          <a:p>
            <a:r>
              <a:rPr lang="en-US" dirty="0"/>
              <a:t>Blame</a:t>
            </a:r>
          </a:p>
        </p:txBody>
      </p:sp>
      <p:sp>
        <p:nvSpPr>
          <p:cNvPr id="12" name="TextBox 11">
            <a:extLst>
              <a:ext uri="{FF2B5EF4-FFF2-40B4-BE49-F238E27FC236}">
                <a16:creationId xmlns:a16="http://schemas.microsoft.com/office/drawing/2014/main" id="{0A2B8D80-60E4-AFCC-8E49-948493AE1AFE}"/>
              </a:ext>
            </a:extLst>
          </p:cNvPr>
          <p:cNvSpPr txBox="1"/>
          <p:nvPr/>
        </p:nvSpPr>
        <p:spPr>
          <a:xfrm>
            <a:off x="6390037" y="1963733"/>
            <a:ext cx="968188" cy="369332"/>
          </a:xfrm>
          <a:prstGeom prst="rect">
            <a:avLst/>
          </a:prstGeom>
          <a:noFill/>
        </p:spPr>
        <p:txBody>
          <a:bodyPr wrap="square" rtlCol="0">
            <a:spAutoFit/>
          </a:bodyPr>
          <a:lstStyle/>
          <a:p>
            <a:r>
              <a:rPr lang="en-US" dirty="0"/>
              <a:t>Apathy</a:t>
            </a:r>
          </a:p>
        </p:txBody>
      </p:sp>
      <p:sp>
        <p:nvSpPr>
          <p:cNvPr id="13" name="TextBox 12">
            <a:extLst>
              <a:ext uri="{FF2B5EF4-FFF2-40B4-BE49-F238E27FC236}">
                <a16:creationId xmlns:a16="http://schemas.microsoft.com/office/drawing/2014/main" id="{AC7065B0-BAEC-73CA-A97E-AB140CF2C75C}"/>
              </a:ext>
            </a:extLst>
          </p:cNvPr>
          <p:cNvSpPr txBox="1"/>
          <p:nvPr/>
        </p:nvSpPr>
        <p:spPr>
          <a:xfrm>
            <a:off x="5368897" y="2380154"/>
            <a:ext cx="1410766" cy="369332"/>
          </a:xfrm>
          <a:prstGeom prst="rect">
            <a:avLst/>
          </a:prstGeom>
          <a:noFill/>
        </p:spPr>
        <p:txBody>
          <a:bodyPr wrap="square" rtlCol="0">
            <a:spAutoFit/>
          </a:bodyPr>
          <a:lstStyle/>
          <a:p>
            <a:r>
              <a:rPr lang="en-US" dirty="0"/>
              <a:t>Confusion</a:t>
            </a:r>
          </a:p>
        </p:txBody>
      </p:sp>
      <p:sp>
        <p:nvSpPr>
          <p:cNvPr id="14" name="TextBox 13">
            <a:extLst>
              <a:ext uri="{FF2B5EF4-FFF2-40B4-BE49-F238E27FC236}">
                <a16:creationId xmlns:a16="http://schemas.microsoft.com/office/drawing/2014/main" id="{E64233D8-7FD2-3818-B882-9F71D3E65288}"/>
              </a:ext>
            </a:extLst>
          </p:cNvPr>
          <p:cNvSpPr txBox="1"/>
          <p:nvPr/>
        </p:nvSpPr>
        <p:spPr>
          <a:xfrm>
            <a:off x="3881072" y="2574500"/>
            <a:ext cx="1078840" cy="923330"/>
          </a:xfrm>
          <a:prstGeom prst="rect">
            <a:avLst/>
          </a:prstGeom>
          <a:noFill/>
        </p:spPr>
        <p:txBody>
          <a:bodyPr wrap="square" rtlCol="0">
            <a:spAutoFit/>
          </a:bodyPr>
          <a:lstStyle/>
          <a:p>
            <a:pPr algn="ctr"/>
            <a:r>
              <a:rPr lang="en-US" dirty="0"/>
              <a:t>Bounce off the taboo</a:t>
            </a:r>
          </a:p>
        </p:txBody>
      </p:sp>
      <p:sp>
        <p:nvSpPr>
          <p:cNvPr id="15" name="TextBox 14">
            <a:extLst>
              <a:ext uri="{FF2B5EF4-FFF2-40B4-BE49-F238E27FC236}">
                <a16:creationId xmlns:a16="http://schemas.microsoft.com/office/drawing/2014/main" id="{200F5655-2E4D-64C0-5837-4E5F9289DC92}"/>
              </a:ext>
            </a:extLst>
          </p:cNvPr>
          <p:cNvSpPr txBox="1"/>
          <p:nvPr/>
        </p:nvSpPr>
        <p:spPr>
          <a:xfrm>
            <a:off x="2745425" y="2931768"/>
            <a:ext cx="968188" cy="646331"/>
          </a:xfrm>
          <a:prstGeom prst="rect">
            <a:avLst/>
          </a:prstGeom>
          <a:noFill/>
        </p:spPr>
        <p:txBody>
          <a:bodyPr wrap="square" rtlCol="0">
            <a:spAutoFit/>
          </a:bodyPr>
          <a:lstStyle/>
          <a:p>
            <a:r>
              <a:rPr lang="en-US" dirty="0"/>
              <a:t>Clarify values</a:t>
            </a:r>
          </a:p>
        </p:txBody>
      </p:sp>
      <p:sp>
        <p:nvSpPr>
          <p:cNvPr id="16" name="TextBox 15">
            <a:extLst>
              <a:ext uri="{FF2B5EF4-FFF2-40B4-BE49-F238E27FC236}">
                <a16:creationId xmlns:a16="http://schemas.microsoft.com/office/drawing/2014/main" id="{D865FA4E-F130-E6EA-DD7E-61E06C9E8023}"/>
              </a:ext>
            </a:extLst>
          </p:cNvPr>
          <p:cNvSpPr txBox="1"/>
          <p:nvPr/>
        </p:nvSpPr>
        <p:spPr>
          <a:xfrm>
            <a:off x="1371213" y="2472379"/>
            <a:ext cx="1350874" cy="646331"/>
          </a:xfrm>
          <a:prstGeom prst="rect">
            <a:avLst/>
          </a:prstGeom>
          <a:noFill/>
        </p:spPr>
        <p:txBody>
          <a:bodyPr wrap="square" rtlCol="0">
            <a:spAutoFit/>
          </a:bodyPr>
          <a:lstStyle/>
          <a:p>
            <a:pPr algn="ctr"/>
            <a:r>
              <a:rPr lang="en-US" dirty="0" err="1"/>
              <a:t>Deliteralise</a:t>
            </a:r>
            <a:r>
              <a:rPr lang="en-US" dirty="0"/>
              <a:t> cause</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gare PPT temptate 2019" id="{1C17DD75-85EE-1145-A76A-9C38174B3475}" vid="{E0A9BBF4-695E-0745-BB33-DD56EF0976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775</Words>
  <Application>Microsoft Macintosh PowerPoint</Application>
  <PresentationFormat>On-screen Show (4:3)</PresentationFormat>
  <Paragraphs>71</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vt:lpstr>
      <vt:lpstr>Avenir Medium</vt:lpstr>
      <vt:lpstr>Calibri</vt:lpstr>
      <vt:lpstr>Georgia</vt:lpstr>
      <vt:lpstr>Office Theme</vt:lpstr>
      <vt:lpstr>Overcoming donors’ silent resistance to taboo causes</vt:lpstr>
      <vt:lpstr>Change over time</vt:lpstr>
      <vt:lpstr>Change over time</vt:lpstr>
      <vt:lpstr>Research Methodology</vt:lpstr>
      <vt:lpstr>Silent Resistance: Taboo</vt:lpstr>
      <vt:lpstr>Silent Resistance: the responses</vt:lpstr>
      <vt:lpstr>Overcoming Silent Resistance?</vt:lpstr>
      <vt:lpstr>‘Bounce off’ the taboo: short term gain</vt:lpstr>
      <vt:lpstr>Balancing</vt:lpstr>
      <vt:lpstr>Conclusions</vt:lpstr>
      <vt:lpstr>Rogare Associate Members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donors’ silent resistance to taboo causes</dc:title>
  <dc:creator>Ian MacQuillin</dc:creator>
  <cp:lastModifiedBy>Ian MacQuillin</cp:lastModifiedBy>
  <cp:revision>3</cp:revision>
  <dcterms:created xsi:type="dcterms:W3CDTF">2022-05-22T16:20:57Z</dcterms:created>
  <dcterms:modified xsi:type="dcterms:W3CDTF">2022-05-23T14:13:45Z</dcterms:modified>
</cp:coreProperties>
</file>