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737" r:id="rId2"/>
    <p:sldId id="808" r:id="rId3"/>
    <p:sldId id="809" r:id="rId4"/>
    <p:sldId id="810" r:id="rId5"/>
    <p:sldId id="811" r:id="rId6"/>
    <p:sldId id="812" r:id="rId7"/>
    <p:sldId id="813" r:id="rId8"/>
    <p:sldId id="814" r:id="rId9"/>
    <p:sldId id="815" r:id="rId10"/>
    <p:sldId id="816" r:id="rId11"/>
    <p:sldId id="817" r:id="rId12"/>
    <p:sldId id="818" r:id="rId13"/>
    <p:sldId id="821" r:id="rId14"/>
    <p:sldId id="822" r:id="rId15"/>
    <p:sldId id="823" r:id="rId16"/>
    <p:sldId id="824" r:id="rId17"/>
    <p:sldId id="82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14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89000">
              <a:schemeClr val="bg2">
                <a:tint val="98000"/>
                <a:satMod val="130000"/>
                <a:shade val="90000"/>
                <a:lumMod val="103000"/>
                <a:alpha val="60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l">
              <a:defRPr sz="6000" baseline="0"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73152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3BD52-55F5-8848-975B-488073426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303" y="-1022652"/>
            <a:ext cx="4638303" cy="3277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0BBFCB-4842-AA49-A400-4621B3A6DD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2726" y="5654978"/>
            <a:ext cx="685248" cy="685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2C27A-0E57-BF48-ACBE-21014EB2BF45}"/>
              </a:ext>
            </a:extLst>
          </p:cNvPr>
          <p:cNvSpPr txBox="1"/>
          <p:nvPr userDrawn="1"/>
        </p:nvSpPr>
        <p:spPr>
          <a:xfrm>
            <a:off x="7633252" y="6444477"/>
            <a:ext cx="1510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latin typeface="Avenir Medium" panose="02000503020000020003" pitchFamily="2" charset="0"/>
              </a:rPr>
              <a:t>www.rogare.net</a:t>
            </a:r>
            <a:endParaRPr lang="en-US" sz="1200" baseline="0" dirty="0">
              <a:latin typeface="Avenir Medium" panose="02000503020000020003" pitchFamily="2" charset="0"/>
            </a:endParaRPr>
          </a:p>
          <a:p>
            <a:endParaRPr lang="en-US" b="0" i="0" dirty="0">
              <a:latin typeface="Avenir Medium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4EA02-5ACD-E04D-B17C-C76E23B2D4E0}"/>
              </a:ext>
            </a:extLst>
          </p:cNvPr>
          <p:cNvSpPr txBox="1"/>
          <p:nvPr userDrawn="1"/>
        </p:nvSpPr>
        <p:spPr>
          <a:xfrm>
            <a:off x="129209" y="6352833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Rethinking Fundraising</a:t>
            </a:r>
          </a:p>
        </p:txBody>
      </p:sp>
    </p:spTree>
    <p:extLst>
      <p:ext uri="{BB962C8B-B14F-4D97-AF65-F5344CB8AC3E}">
        <p14:creationId xmlns:p14="http://schemas.microsoft.com/office/powerpoint/2010/main" val="1742012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5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0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39000">
              <a:schemeClr val="tx1"/>
            </a:gs>
            <a:gs pos="2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  <a:lvl2pPr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41B0F26-D41A-B644-B81C-B8BD3BC2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8504" y="5716103"/>
            <a:ext cx="595796" cy="595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B9404-580B-5F48-887E-F5F3ADD3DE46}"/>
              </a:ext>
            </a:extLst>
          </p:cNvPr>
          <p:cNvSpPr txBox="1"/>
          <p:nvPr userDrawn="1"/>
        </p:nvSpPr>
        <p:spPr>
          <a:xfrm>
            <a:off x="7802216" y="6356351"/>
            <a:ext cx="1361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www.rogare.net</a:t>
            </a:r>
            <a:endParaRPr lang="en-US" sz="1200" baseline="0" dirty="0">
              <a:solidFill>
                <a:schemeClr val="bg2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endParaRPr lang="en-US" b="0" i="0" dirty="0">
              <a:latin typeface="Avenir Medium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26C9C-89BE-794F-A63C-BE5C22D4CD0F}"/>
              </a:ext>
            </a:extLst>
          </p:cNvPr>
          <p:cNvSpPr txBox="1"/>
          <p:nvPr userDrawn="1"/>
        </p:nvSpPr>
        <p:spPr>
          <a:xfrm>
            <a:off x="129209" y="6352833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Georgia" panose="02040502050405020303" pitchFamily="18" charset="0"/>
              </a:rPr>
              <a:t>Rethinking Fundraising</a:t>
            </a:r>
          </a:p>
        </p:txBody>
      </p:sp>
    </p:spTree>
    <p:extLst>
      <p:ext uri="{BB962C8B-B14F-4D97-AF65-F5344CB8AC3E}">
        <p14:creationId xmlns:p14="http://schemas.microsoft.com/office/powerpoint/2010/main" val="108061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3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5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1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8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B124EDBA-E9B4-F74A-9545-28270C4E7624}" type="datetimeFigureOut">
              <a:rPr lang="en-US" smtClean="0"/>
              <a:pPr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281E924B-7012-914B-B771-B830E08937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1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rogare.net/histo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5539-0243-3B4A-8A8F-8DECAF266D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Fundraising historiography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0B19B8-5FA5-2749-ADBA-3F4C56A96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 MacQuillin</a:t>
            </a:r>
          </a:p>
          <a:p>
            <a:r>
              <a:rPr lang="en-US" dirty="0"/>
              <a:t>Director</a:t>
            </a:r>
          </a:p>
          <a:p>
            <a:r>
              <a:rPr lang="en-US" dirty="0"/>
              <a:t>Rogare – The Fundraising Think Tank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B91BB-B718-D062-FF2A-866328680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480" y="110919"/>
            <a:ext cx="1409768" cy="14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8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942F-7841-20CF-D4AB-5946D39F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1EB12-4F05-0D20-D941-5B530AAC2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 ‘social problem’ of fundraising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 ‘accidental’ profession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 role of women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Decolonisation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of fundraising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Histories of fundraising methods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National fundraising histories</a:t>
            </a:r>
          </a:p>
        </p:txBody>
      </p:sp>
    </p:spTree>
    <p:extLst>
      <p:ext uri="{BB962C8B-B14F-4D97-AF65-F5344CB8AC3E}">
        <p14:creationId xmlns:p14="http://schemas.microsoft.com/office/powerpoint/2010/main" val="2827133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B968-AF78-2FA0-AD65-8A10AABA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E88B-F834-3A2E-79AD-3DD0344C8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bg2">
                    <a:lumMod val="75000"/>
                  </a:schemeClr>
                </a:solidFill>
              </a:rPr>
              <a:t>Marina Jones (UK) – project leader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Giovanna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Bonora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(Italy)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Emma Doran (Ireland)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Harpreet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Kondel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(UK)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Jayne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Lacny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(UK)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Sarah Lyons (Canada)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Mark Phillips (UK)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Daryl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Upsall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(Spain)</a:t>
            </a:r>
          </a:p>
          <a:p>
            <a:endParaRPr lang="en-US" dirty="0"/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1D8655F-1E3F-F5EB-97A7-2B58D0F4D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840" y="1825626"/>
            <a:ext cx="2017326" cy="20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9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4C6B-06CD-A9B6-9FDE-0D9EFA94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history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CBCE5-0630-219F-8EC8-79F9A8D9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1788 – First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civil case in Australia (Cable v Sinclair)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Supplies that had been purchased for a young couple and those child using funds received through a public fundraising campaign had gone missing.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4C6B-06CD-A9B6-9FDE-0D9EFA94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history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CBCE5-0630-219F-8EC8-79F9A8D9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1954 – </a:t>
            </a:r>
            <a:r>
              <a:rPr lang="en-GB" dirty="0">
                <a:solidFill>
                  <a:schemeClr val="tx2">
                    <a:lumMod val="25000"/>
                  </a:schemeClr>
                </a:solidFill>
              </a:rPr>
              <a:t>First matching gift program is established by GE Foundation…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…through its Corporate Alumni Program, matching employee donations to schools and universities.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05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9CE6-7765-6368-AA31-3EB07B06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history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A8453-FD7A-4694-479A-20DC0B7C8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1819 –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Door-to-door collecting by female-led auxiliary charities is well established. We know because…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…a letter is published saying that women who 'lightly trip from street to street, and from door to door, in the glorious office of collecting subscriptions from the poor and indigent' - shows a disdain and disapproval of fundraising and practices </a:t>
            </a:r>
          </a:p>
          <a:p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6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F51D-3D7D-7438-5CF4-B9B027F8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history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9D67D-61C3-F86C-C7ED-0C0656393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Published summer 2022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Mechanism for fundraisers to submit new entries.</a:t>
            </a:r>
          </a:p>
        </p:txBody>
      </p:sp>
    </p:spTree>
    <p:extLst>
      <p:ext uri="{BB962C8B-B14F-4D97-AF65-F5344CB8AC3E}">
        <p14:creationId xmlns:p14="http://schemas.microsoft.com/office/powerpoint/2010/main" val="99594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C0D92-BDBB-DC43-30C3-C9F707C4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Rogare history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1290F-3F10-C00B-0F6C-E0549E3FC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50" y="5167310"/>
            <a:ext cx="4410489" cy="74861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https://www.rogare.net/history</a:t>
            </a:r>
            <a:r>
              <a:rPr lang="en-US" sz="1600" dirty="0"/>
              <a:t>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ECE2326-1988-166F-376F-CDFCCFEE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43" y="1690689"/>
            <a:ext cx="3091014" cy="4351338"/>
          </a:xfrm>
          <a:prstGeom prst="rect">
            <a:avLst/>
          </a:prstGeom>
        </p:spPr>
      </p:pic>
      <p:pic>
        <p:nvPicPr>
          <p:cNvPr id="6" name="Picture 5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90DC0B9F-180B-12EE-B6C4-38F4375AB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047" y="1690690"/>
            <a:ext cx="4812785" cy="341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89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1DC2-AA94-A023-BB44-D5746AF3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Rogare Associate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93A40-F43C-4B28-4D57-0EE854231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42832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2">
                    <a:lumMod val="75000"/>
                  </a:schemeClr>
                </a:solidFill>
              </a:rPr>
              <a:t>Rogare is supported in our work by a number of Associate Members – partners to the fundraising sector that share our critical fundraising ethos. It is because of this support that we can make all our work freely available to the fundraising profession.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20891DA-C3DC-75FD-6BA3-D3306EB1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195" y="4666925"/>
            <a:ext cx="1495440" cy="81200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8F9CDB7-BA4D-24E6-5D02-B8E32D52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9" y="4835797"/>
            <a:ext cx="1851125" cy="34174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253A27-D2FD-6C02-9A80-2F448D4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645" y="4688750"/>
            <a:ext cx="2242860" cy="6358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E7D15DC-5B30-401B-1814-D3BA462E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515" y="4319930"/>
            <a:ext cx="1007824" cy="1158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C4BCC-AF50-1378-7194-37DC890F0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412" y="4715091"/>
            <a:ext cx="1235099" cy="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6351-1C6A-6564-D9B5-50C353EA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knows what this is?</a:t>
            </a:r>
          </a:p>
        </p:txBody>
      </p:sp>
      <p:pic>
        <p:nvPicPr>
          <p:cNvPr id="5" name="Content Placeholder 4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E28C7BCF-C312-AA58-E85F-D9CD53F9B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567" y="1690689"/>
            <a:ext cx="5463689" cy="4080693"/>
          </a:xfrm>
        </p:spPr>
      </p:pic>
    </p:spTree>
    <p:extLst>
      <p:ext uri="{BB962C8B-B14F-4D97-AF65-F5344CB8AC3E}">
        <p14:creationId xmlns:p14="http://schemas.microsoft.com/office/powerpoint/2010/main" val="318002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5241-D3BA-B1AB-3684-42D29790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repeating</a:t>
            </a:r>
          </a:p>
        </p:txBody>
      </p:sp>
      <p:pic>
        <p:nvPicPr>
          <p:cNvPr id="5" name="Content Placeholder 4" descr="A newspaper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id="{D56A5826-2B08-AC81-2A43-D8B655A36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970" y="1825625"/>
            <a:ext cx="3852060" cy="4351338"/>
          </a:xfrm>
        </p:spPr>
      </p:pic>
    </p:spTree>
    <p:extLst>
      <p:ext uri="{BB962C8B-B14F-4D97-AF65-F5344CB8AC3E}">
        <p14:creationId xmlns:p14="http://schemas.microsoft.com/office/powerpoint/2010/main" val="101842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1184F-EBDA-C3E4-2D4D-2833C672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B4D89-F203-BBAF-6B7F-F6E129A81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Historiography is the study of how history is studied and written.</a:t>
            </a:r>
          </a:p>
        </p:txBody>
      </p:sp>
    </p:spTree>
    <p:extLst>
      <p:ext uri="{BB962C8B-B14F-4D97-AF65-F5344CB8AC3E}">
        <p14:creationId xmlns:p14="http://schemas.microsoft.com/office/powerpoint/2010/main" val="154261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EFD1-EBDB-907D-E0D2-BB3CB738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men of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51B8F-93EA-E537-2273-05E73DFC1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Mainly takes a ‘great man’ approach.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Charles Sumner Ward 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Beth Breeze says such ‘great man accounts present an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“origin myth” that fundraising as an organisational function dates only to the start of the 20th Century.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1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567F-1D6F-1DD7-0246-CDA14B8E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and cultural FR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230BC-C77D-3842-1C65-F325FA02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08454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Social history</a:t>
            </a:r>
          </a:p>
          <a:p>
            <a:pPr marL="1143000" lvl="1" indent="-457200"/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Examines historical events in terms of social and economic factors and relationships that affected ordinary (rather than ‘great’ or ‘remarkable’)  people, and explores how these related to changes in society.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Cultural history</a:t>
            </a:r>
          </a:p>
          <a:p>
            <a:pPr marL="1143000" lvl="1" indent="-457200"/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Considers “patterns of thought, understanding, modes of language, rituals of life and ways of thinking”.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8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942F-7841-20CF-D4AB-5946D39F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and cultural FR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1EB12-4F05-0D20-D941-5B530AAC2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921998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What broader social conditions enabled the development of the systematic organisation of generosity?</a:t>
            </a:r>
          </a:p>
          <a:p>
            <a:pPr marL="914400" lvl="1" indent="-457200">
              <a:buAutoNum type="arabicParenR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ideas and thinking that emerged from the Enlightenment about how to improve society. 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An approach of cultural history )“patterns of thought, understanding, modes of language, rituals of life and ways of thinking”)</a:t>
            </a:r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194B5D3-E530-E914-179B-19055F8A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374" y="1825625"/>
            <a:ext cx="1508187" cy="22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7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942F-7841-20CF-D4AB-5946D39F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and cultural FR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1EB12-4F05-0D20-D941-5B530AAC2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921998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What broader social conditions enabled the development of the systematic organisation of generosity?</a:t>
            </a:r>
          </a:p>
          <a:p>
            <a:pPr marL="914400" lvl="1" indent="-457200">
              <a:buFont typeface="+mj-lt"/>
              <a:buAutoNum type="arabicParenR" startAt="2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emergence of a public sphere that created spaces for collective social action, giving rise to many new charities, leading to the birth of “collective [and] associational philanthropy” </a:t>
            </a:r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194B5D3-E530-E914-179B-19055F8A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374" y="1825625"/>
            <a:ext cx="1508187" cy="22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942F-7841-20CF-D4AB-5946D39F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and cultural FR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1EB12-4F05-0D20-D941-5B530AAC2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921998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What broader social conditions enabled the development of the systematic organisation of generosity?</a:t>
            </a:r>
          </a:p>
          <a:p>
            <a:pPr marL="914400" lvl="1" indent="-457200">
              <a:buFont typeface="+mj-lt"/>
              <a:buAutoNum type="arabicParenR" startAt="3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rapid spread of wealth across society, which enabled more people to participate in philanthropy, including the rise of the new ‘middling class’.</a:t>
            </a:r>
          </a:p>
          <a:p>
            <a:pPr marL="914400" lvl="1" indent="-457200">
              <a:buFont typeface="+mj-lt"/>
              <a:buAutoNum type="arabicParenR" startAt="3"/>
            </a:pPr>
            <a:endParaRPr lang="en-GB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194B5D3-E530-E914-179B-19055F8A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374" y="1825625"/>
            <a:ext cx="1508187" cy="22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28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gare PPT temptate 2019" id="{1C17DD75-85EE-1145-A76A-9C38174B3475}" vid="{E0A9BBF4-695E-0745-BB33-DD56EF0976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582</Words>
  <Application>Microsoft Macintosh PowerPoint</Application>
  <PresentationFormat>On-screen Show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Avenir Medium</vt:lpstr>
      <vt:lpstr>Georgia</vt:lpstr>
      <vt:lpstr>Office Theme</vt:lpstr>
      <vt:lpstr>Fundraising historiography</vt:lpstr>
      <vt:lpstr>Who knows what this is?</vt:lpstr>
      <vt:lpstr>History repeating</vt:lpstr>
      <vt:lpstr>Historiography</vt:lpstr>
      <vt:lpstr>Great men of fundraising</vt:lpstr>
      <vt:lpstr>Social and cultural FR history</vt:lpstr>
      <vt:lpstr>Social and cultural FR history</vt:lpstr>
      <vt:lpstr>Social and cultural FR history</vt:lpstr>
      <vt:lpstr>Social and cultural FR history</vt:lpstr>
      <vt:lpstr>Research questions</vt:lpstr>
      <vt:lpstr>Project team</vt:lpstr>
      <vt:lpstr>Fundraising history timeline</vt:lpstr>
      <vt:lpstr>Fundraising history timeline</vt:lpstr>
      <vt:lpstr>Fundraising history timeline</vt:lpstr>
      <vt:lpstr>Fundraising history timeline</vt:lpstr>
      <vt:lpstr>Rogare history project</vt:lpstr>
      <vt:lpstr>Rogare Associate Members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Fundraising historiography</dc:title>
  <dc:creator>Ian MacQuillin</dc:creator>
  <cp:lastModifiedBy>Ian MacQuillin</cp:lastModifiedBy>
  <cp:revision>2</cp:revision>
  <dcterms:created xsi:type="dcterms:W3CDTF">2022-05-23T14:03:05Z</dcterms:created>
  <dcterms:modified xsi:type="dcterms:W3CDTF">2022-05-23T14:05:47Z</dcterms:modified>
</cp:coreProperties>
</file>