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754" r:id="rId2"/>
    <p:sldId id="533" r:id="rId3"/>
    <p:sldId id="264" r:id="rId4"/>
    <p:sldId id="755" r:id="rId5"/>
    <p:sldId id="712" r:id="rId6"/>
    <p:sldId id="537" r:id="rId7"/>
    <p:sldId id="538" r:id="rId8"/>
    <p:sldId id="756" r:id="rId9"/>
    <p:sldId id="713" r:id="rId10"/>
    <p:sldId id="757" r:id="rId11"/>
    <p:sldId id="758" r:id="rId12"/>
    <p:sldId id="291" r:id="rId13"/>
    <p:sldId id="716" r:id="rId14"/>
    <p:sldId id="312" r:id="rId15"/>
    <p:sldId id="785" r:id="rId16"/>
    <p:sldId id="786" r:id="rId17"/>
    <p:sldId id="787" r:id="rId18"/>
    <p:sldId id="761" r:id="rId19"/>
    <p:sldId id="760" r:id="rId20"/>
    <p:sldId id="719" r:id="rId21"/>
    <p:sldId id="766" r:id="rId22"/>
    <p:sldId id="767" r:id="rId23"/>
    <p:sldId id="336" r:id="rId24"/>
    <p:sldId id="337" r:id="rId25"/>
    <p:sldId id="338" r:id="rId26"/>
    <p:sldId id="364" r:id="rId27"/>
    <p:sldId id="366" r:id="rId28"/>
    <p:sldId id="370" r:id="rId29"/>
    <p:sldId id="539" r:id="rId30"/>
    <p:sldId id="429" r:id="rId31"/>
    <p:sldId id="398" r:id="rId32"/>
    <p:sldId id="431" r:id="rId33"/>
    <p:sldId id="764" r:id="rId34"/>
    <p:sldId id="769" r:id="rId35"/>
    <p:sldId id="779" r:id="rId36"/>
    <p:sldId id="781" r:id="rId37"/>
    <p:sldId id="782" r:id="rId38"/>
    <p:sldId id="780" r:id="rId39"/>
    <p:sldId id="796" r:id="rId40"/>
    <p:sldId id="797" r:id="rId41"/>
    <p:sldId id="586" r:id="rId42"/>
    <p:sldId id="794" r:id="rId43"/>
    <p:sldId id="388" r:id="rId44"/>
    <p:sldId id="783" r:id="rId45"/>
    <p:sldId id="825" r:id="rId4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514"/>
    <p:restoredTop sz="94694"/>
  </p:normalViewPr>
  <p:slideViewPr>
    <p:cSldViewPr snapToGrid="0" snapToObjects="1">
      <p:cViewPr varScale="1">
        <p:scale>
          <a:sx n="128" d="100"/>
          <a:sy n="128" d="100"/>
        </p:scale>
        <p:origin x="1136"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gradFill>
          <a:gsLst>
            <a:gs pos="0">
              <a:schemeClr val="bg2">
                <a:tint val="93000"/>
                <a:satMod val="150000"/>
                <a:shade val="98000"/>
                <a:lumMod val="102000"/>
              </a:schemeClr>
            </a:gs>
            <a:gs pos="89000">
              <a:schemeClr val="bg2">
                <a:tint val="98000"/>
                <a:satMod val="130000"/>
                <a:shade val="90000"/>
                <a:lumMod val="103000"/>
                <a:alpha val="60000"/>
              </a:schemeClr>
            </a:gs>
            <a:gs pos="100000">
              <a:schemeClr val="bg2">
                <a:shade val="63000"/>
                <a:satMod val="12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l">
              <a:defRPr sz="6000" baseline="0">
                <a:latin typeface="Georgia" panose="02040502050405020303" pitchFamily="18" charset="0"/>
              </a:defRPr>
            </a:lvl1pPr>
          </a:lstStyle>
          <a:p>
            <a:r>
              <a:rPr lang="en-GB"/>
              <a:t>Click to edit Master title style</a:t>
            </a:r>
            <a:endParaRPr lang="en-US" dirty="0"/>
          </a:p>
        </p:txBody>
      </p:sp>
      <p:sp>
        <p:nvSpPr>
          <p:cNvPr id="3" name="Subtitle 2"/>
          <p:cNvSpPr>
            <a:spLocks noGrp="1"/>
          </p:cNvSpPr>
          <p:nvPr>
            <p:ph type="subTitle" idx="1"/>
          </p:nvPr>
        </p:nvSpPr>
        <p:spPr>
          <a:xfrm>
            <a:off x="685800" y="3602038"/>
            <a:ext cx="73152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B124EDBA-E9B4-F74A-9545-28270C4E7624}" type="datetimeFigureOut">
              <a:rPr lang="en-US" smtClean="0"/>
              <a:t>5/23/22</a:t>
            </a:fld>
            <a:endParaRPr lang="en-US" dirty="0"/>
          </a:p>
        </p:txBody>
      </p:sp>
      <p:sp>
        <p:nvSpPr>
          <p:cNvPr id="5" name="Footer Placeholder 4"/>
          <p:cNvSpPr>
            <a:spLocks noGrp="1"/>
          </p:cNvSpPr>
          <p:nvPr>
            <p:ph type="ftr" sz="quarter" idx="11"/>
          </p:nvPr>
        </p:nvSpPr>
        <p:spPr/>
        <p:txBody>
          <a:bodyPr/>
          <a:lstStyle/>
          <a:p>
            <a:endParaRPr lang="en-US" dirty="0"/>
          </a:p>
        </p:txBody>
      </p:sp>
      <p:pic>
        <p:nvPicPr>
          <p:cNvPr id="8" name="Picture 7">
            <a:extLst>
              <a:ext uri="{FF2B5EF4-FFF2-40B4-BE49-F238E27FC236}">
                <a16:creationId xmlns:a16="http://schemas.microsoft.com/office/drawing/2014/main" id="{1583BD52-55F5-8848-975B-488073426074}"/>
              </a:ext>
            </a:extLst>
          </p:cNvPr>
          <p:cNvPicPr>
            <a:picLocks noChangeAspect="1"/>
          </p:cNvPicPr>
          <p:nvPr userDrawn="1"/>
        </p:nvPicPr>
        <p:blipFill>
          <a:blip r:embed="rId2"/>
          <a:stretch>
            <a:fillRect/>
          </a:stretch>
        </p:blipFill>
        <p:spPr>
          <a:xfrm>
            <a:off x="-66303" y="-1022652"/>
            <a:ext cx="4638303" cy="3277661"/>
          </a:xfrm>
          <a:prstGeom prst="rect">
            <a:avLst/>
          </a:prstGeom>
        </p:spPr>
      </p:pic>
      <p:pic>
        <p:nvPicPr>
          <p:cNvPr id="10" name="Picture 9">
            <a:extLst>
              <a:ext uri="{FF2B5EF4-FFF2-40B4-BE49-F238E27FC236}">
                <a16:creationId xmlns:a16="http://schemas.microsoft.com/office/drawing/2014/main" id="{F40BBFCB-4842-AA49-A400-4621B3A6DDB1}"/>
              </a:ext>
            </a:extLst>
          </p:cNvPr>
          <p:cNvPicPr>
            <a:picLocks noChangeAspect="1"/>
          </p:cNvPicPr>
          <p:nvPr userDrawn="1"/>
        </p:nvPicPr>
        <p:blipFill>
          <a:blip r:embed="rId3"/>
          <a:stretch>
            <a:fillRect/>
          </a:stretch>
        </p:blipFill>
        <p:spPr>
          <a:xfrm>
            <a:off x="8172726" y="5654978"/>
            <a:ext cx="685248" cy="685248"/>
          </a:xfrm>
          <a:prstGeom prst="rect">
            <a:avLst/>
          </a:prstGeom>
        </p:spPr>
      </p:pic>
      <p:sp>
        <p:nvSpPr>
          <p:cNvPr id="7" name="TextBox 6">
            <a:extLst>
              <a:ext uri="{FF2B5EF4-FFF2-40B4-BE49-F238E27FC236}">
                <a16:creationId xmlns:a16="http://schemas.microsoft.com/office/drawing/2014/main" id="{BED2C27A-0E57-BF48-ACBE-21014EB2BF45}"/>
              </a:ext>
            </a:extLst>
          </p:cNvPr>
          <p:cNvSpPr txBox="1"/>
          <p:nvPr userDrawn="1"/>
        </p:nvSpPr>
        <p:spPr>
          <a:xfrm>
            <a:off x="7633252" y="6444477"/>
            <a:ext cx="1510748" cy="5539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err="1">
                <a:latin typeface="Avenir Medium" panose="02000503020000020003" pitchFamily="2" charset="0"/>
              </a:rPr>
              <a:t>www.rogare.net</a:t>
            </a:r>
            <a:endParaRPr lang="en-US" sz="1200" baseline="0" dirty="0">
              <a:latin typeface="Avenir Medium" panose="02000503020000020003" pitchFamily="2" charset="0"/>
            </a:endParaRPr>
          </a:p>
          <a:p>
            <a:endParaRPr lang="en-US" b="0" i="0" dirty="0">
              <a:latin typeface="Avenir Medium" panose="02000503020000020003" pitchFamily="2" charset="0"/>
            </a:endParaRPr>
          </a:p>
        </p:txBody>
      </p:sp>
      <p:sp>
        <p:nvSpPr>
          <p:cNvPr id="11" name="TextBox 10">
            <a:extLst>
              <a:ext uri="{FF2B5EF4-FFF2-40B4-BE49-F238E27FC236}">
                <a16:creationId xmlns:a16="http://schemas.microsoft.com/office/drawing/2014/main" id="{BEB4EA02-5ACD-E04D-B17C-C76E23B2D4E0}"/>
              </a:ext>
            </a:extLst>
          </p:cNvPr>
          <p:cNvSpPr txBox="1"/>
          <p:nvPr userDrawn="1"/>
        </p:nvSpPr>
        <p:spPr>
          <a:xfrm>
            <a:off x="129209" y="6352833"/>
            <a:ext cx="3021981" cy="369332"/>
          </a:xfrm>
          <a:prstGeom prst="rect">
            <a:avLst/>
          </a:prstGeom>
          <a:noFill/>
        </p:spPr>
        <p:txBody>
          <a:bodyPr wrap="none" rtlCol="0">
            <a:spAutoFit/>
          </a:bodyPr>
          <a:lstStyle/>
          <a:p>
            <a:r>
              <a:rPr lang="en-US" b="1" dirty="0">
                <a:latin typeface="Georgia" panose="02040502050405020303" pitchFamily="18" charset="0"/>
              </a:rPr>
              <a:t>Rethinking Fundraising</a:t>
            </a:r>
          </a:p>
        </p:txBody>
      </p:sp>
    </p:spTree>
    <p:extLst>
      <p:ext uri="{BB962C8B-B14F-4D97-AF65-F5344CB8AC3E}">
        <p14:creationId xmlns:p14="http://schemas.microsoft.com/office/powerpoint/2010/main" val="1742012047"/>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B124EDBA-E9B4-F74A-9545-28270C4E7624}" type="datetimeFigureOut">
              <a:rPr lang="en-US" smtClean="0"/>
              <a:t>5/23/22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81E924B-7012-914B-B771-B830E08937B1}" type="slidenum">
              <a:rPr lang="en-US" smtClean="0"/>
              <a:t>‹#›</a:t>
            </a:fld>
            <a:endParaRPr lang="en-US" dirty="0"/>
          </a:p>
        </p:txBody>
      </p:sp>
    </p:spTree>
    <p:extLst>
      <p:ext uri="{BB962C8B-B14F-4D97-AF65-F5344CB8AC3E}">
        <p14:creationId xmlns:p14="http://schemas.microsoft.com/office/powerpoint/2010/main" val="30055566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B124EDBA-E9B4-F74A-9545-28270C4E7624}" type="datetimeFigureOut">
              <a:rPr lang="en-US" smtClean="0"/>
              <a:t>5/23/22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81E924B-7012-914B-B771-B830E08937B1}" type="slidenum">
              <a:rPr lang="en-US" smtClean="0"/>
              <a:t>‹#›</a:t>
            </a:fld>
            <a:endParaRPr lang="en-US" dirty="0"/>
          </a:p>
        </p:txBody>
      </p:sp>
    </p:spTree>
    <p:extLst>
      <p:ext uri="{BB962C8B-B14F-4D97-AF65-F5344CB8AC3E}">
        <p14:creationId xmlns:p14="http://schemas.microsoft.com/office/powerpoint/2010/main" val="12364082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gradFill>
          <a:gsLst>
            <a:gs pos="39000">
              <a:schemeClr val="tx1"/>
            </a:gs>
            <a:gs pos="2000">
              <a:schemeClr val="bg2">
                <a:shade val="63000"/>
                <a:satMod val="12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solidFill>
                  <a:schemeClr val="tx1">
                    <a:lumMod val="85000"/>
                  </a:schemeClr>
                </a:solidFill>
              </a:defRPr>
            </a:lvl1pPr>
          </a:lstStyle>
          <a:p>
            <a:r>
              <a:rPr lang="en-GB"/>
              <a:t>Click to edit Master title style</a:t>
            </a:r>
            <a:endParaRPr lang="en-US" dirty="0"/>
          </a:p>
        </p:txBody>
      </p:sp>
      <p:sp>
        <p:nvSpPr>
          <p:cNvPr id="3" name="Content Placeholder 2"/>
          <p:cNvSpPr>
            <a:spLocks noGrp="1"/>
          </p:cNvSpPr>
          <p:nvPr>
            <p:ph idx="1"/>
          </p:nvPr>
        </p:nvSpPr>
        <p:spPr>
          <a:noFill/>
        </p:spPr>
        <p:txBody>
          <a:bodyPr/>
          <a:lstStyle>
            <a:lvl1pPr marL="0" indent="0">
              <a:buNone/>
              <a:defRPr baseline="0">
                <a:solidFill>
                  <a:schemeClr val="bg1">
                    <a:lumMod val="95000"/>
                    <a:lumOff val="5000"/>
                  </a:schemeClr>
                </a:solidFill>
              </a:defRPr>
            </a:lvl1pPr>
            <a:lvl2pPr>
              <a:defRPr baseline="0">
                <a:solidFill>
                  <a:schemeClr val="bg2">
                    <a:lumMod val="75000"/>
                  </a:schemeClr>
                </a:solidFill>
              </a:defRPr>
            </a:lvl2pPr>
            <a:lvl3pPr>
              <a:defRPr baseline="0">
                <a:solidFill>
                  <a:schemeClr val="tx2">
                    <a:lumMod val="50000"/>
                  </a:schemeClr>
                </a:solidFill>
              </a:defRPr>
            </a:lvl3pPr>
            <a:lvl4pPr>
              <a:defRPr baseline="0">
                <a:solidFill>
                  <a:schemeClr val="bg2">
                    <a:lumMod val="75000"/>
                  </a:schemeClr>
                </a:solidFill>
              </a:defRPr>
            </a:lvl4pPr>
            <a:lvl5pPr>
              <a:defRPr baseline="0">
                <a:solidFill>
                  <a:schemeClr val="tx2">
                    <a:lumMod val="5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B124EDBA-E9B4-F74A-9545-28270C4E7624}" type="datetimeFigureOut">
              <a:rPr lang="en-US" smtClean="0"/>
              <a:t>5/23/22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baseline="0">
                <a:solidFill>
                  <a:schemeClr val="bg2">
                    <a:lumMod val="75000"/>
                  </a:schemeClr>
                </a:solidFill>
              </a:defRPr>
            </a:lvl1pPr>
          </a:lstStyle>
          <a:p>
            <a:endParaRPr lang="en-US" dirty="0"/>
          </a:p>
        </p:txBody>
      </p:sp>
      <p:pic>
        <p:nvPicPr>
          <p:cNvPr id="12" name="Picture 11" descr="A close up of a logo&#10;&#10;Description automatically generated">
            <a:extLst>
              <a:ext uri="{FF2B5EF4-FFF2-40B4-BE49-F238E27FC236}">
                <a16:creationId xmlns:a16="http://schemas.microsoft.com/office/drawing/2014/main" id="{B41B0F26-D41A-B644-B81C-B8BD3BC2AEEA}"/>
              </a:ext>
            </a:extLst>
          </p:cNvPr>
          <p:cNvPicPr>
            <a:picLocks noChangeAspect="1"/>
          </p:cNvPicPr>
          <p:nvPr userDrawn="1"/>
        </p:nvPicPr>
        <p:blipFill>
          <a:blip r:embed="rId2"/>
          <a:stretch>
            <a:fillRect/>
          </a:stretch>
        </p:blipFill>
        <p:spPr>
          <a:xfrm>
            <a:off x="8408504" y="5716103"/>
            <a:ext cx="595796" cy="595796"/>
          </a:xfrm>
          <a:prstGeom prst="rect">
            <a:avLst/>
          </a:prstGeom>
        </p:spPr>
      </p:pic>
      <p:sp>
        <p:nvSpPr>
          <p:cNvPr id="8" name="TextBox 7">
            <a:extLst>
              <a:ext uri="{FF2B5EF4-FFF2-40B4-BE49-F238E27FC236}">
                <a16:creationId xmlns:a16="http://schemas.microsoft.com/office/drawing/2014/main" id="{D7EB9404-580B-5F48-887E-F5F3ADD3DE46}"/>
              </a:ext>
            </a:extLst>
          </p:cNvPr>
          <p:cNvSpPr txBox="1"/>
          <p:nvPr userDrawn="1"/>
        </p:nvSpPr>
        <p:spPr>
          <a:xfrm>
            <a:off x="7802216" y="6356351"/>
            <a:ext cx="1361661" cy="5539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err="1">
                <a:solidFill>
                  <a:schemeClr val="bg2">
                    <a:lumMod val="75000"/>
                  </a:schemeClr>
                </a:solidFill>
                <a:latin typeface="Avenir Medium" panose="02000503020000020003" pitchFamily="2" charset="0"/>
              </a:rPr>
              <a:t>www.rogare.net</a:t>
            </a:r>
            <a:endParaRPr lang="en-US" sz="1200" baseline="0" dirty="0">
              <a:solidFill>
                <a:schemeClr val="bg2">
                  <a:lumMod val="75000"/>
                </a:schemeClr>
              </a:solidFill>
              <a:latin typeface="Avenir Medium" panose="02000503020000020003" pitchFamily="2" charset="0"/>
            </a:endParaRPr>
          </a:p>
          <a:p>
            <a:endParaRPr lang="en-US" b="0" i="0" dirty="0">
              <a:latin typeface="Avenir Medium" panose="02000503020000020003" pitchFamily="2" charset="0"/>
            </a:endParaRPr>
          </a:p>
        </p:txBody>
      </p:sp>
      <p:sp>
        <p:nvSpPr>
          <p:cNvPr id="9" name="TextBox 8">
            <a:extLst>
              <a:ext uri="{FF2B5EF4-FFF2-40B4-BE49-F238E27FC236}">
                <a16:creationId xmlns:a16="http://schemas.microsoft.com/office/drawing/2014/main" id="{CEE26C9C-89BE-794F-A63C-BE5C22D4CD0F}"/>
              </a:ext>
            </a:extLst>
          </p:cNvPr>
          <p:cNvSpPr txBox="1"/>
          <p:nvPr userDrawn="1"/>
        </p:nvSpPr>
        <p:spPr>
          <a:xfrm>
            <a:off x="129209" y="6352833"/>
            <a:ext cx="3021981" cy="369332"/>
          </a:xfrm>
          <a:prstGeom prst="rect">
            <a:avLst/>
          </a:prstGeom>
          <a:noFill/>
        </p:spPr>
        <p:txBody>
          <a:bodyPr wrap="none" rtlCol="0">
            <a:spAutoFit/>
          </a:bodyPr>
          <a:lstStyle/>
          <a:p>
            <a:r>
              <a:rPr lang="en-US" b="1" dirty="0">
                <a:solidFill>
                  <a:schemeClr val="bg2">
                    <a:lumMod val="75000"/>
                  </a:schemeClr>
                </a:solidFill>
                <a:latin typeface="Georgia" panose="02040502050405020303" pitchFamily="18" charset="0"/>
              </a:rPr>
              <a:t>Rethinking Fundraising</a:t>
            </a:r>
          </a:p>
        </p:txBody>
      </p:sp>
    </p:spTree>
    <p:extLst>
      <p:ext uri="{BB962C8B-B14F-4D97-AF65-F5344CB8AC3E}">
        <p14:creationId xmlns:p14="http://schemas.microsoft.com/office/powerpoint/2010/main" val="1080613397"/>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124EDBA-E9B4-F74A-9545-28270C4E7624}" type="datetimeFigureOut">
              <a:rPr lang="en-US" smtClean="0"/>
              <a:t>5/23/22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81E924B-7012-914B-B771-B830E08937B1}" type="slidenum">
              <a:rPr lang="en-US" smtClean="0"/>
              <a:t>‹#›</a:t>
            </a:fld>
            <a:endParaRPr lang="en-US" dirty="0"/>
          </a:p>
        </p:txBody>
      </p:sp>
    </p:spTree>
    <p:extLst>
      <p:ext uri="{BB962C8B-B14F-4D97-AF65-F5344CB8AC3E}">
        <p14:creationId xmlns:p14="http://schemas.microsoft.com/office/powerpoint/2010/main" val="32321350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B124EDBA-E9B4-F74A-9545-28270C4E7624}" type="datetimeFigureOut">
              <a:rPr lang="en-US" smtClean="0"/>
              <a:t>5/23/22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81E924B-7012-914B-B771-B830E08937B1}" type="slidenum">
              <a:rPr lang="en-US" smtClean="0"/>
              <a:t>‹#›</a:t>
            </a:fld>
            <a:endParaRPr lang="en-US" dirty="0"/>
          </a:p>
        </p:txBody>
      </p:sp>
    </p:spTree>
    <p:extLst>
      <p:ext uri="{BB962C8B-B14F-4D97-AF65-F5344CB8AC3E}">
        <p14:creationId xmlns:p14="http://schemas.microsoft.com/office/powerpoint/2010/main" val="37128564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B124EDBA-E9B4-F74A-9545-28270C4E7624}" type="datetimeFigureOut">
              <a:rPr lang="en-US" smtClean="0"/>
              <a:t>5/23/22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81E924B-7012-914B-B771-B830E08937B1}" type="slidenum">
              <a:rPr lang="en-US" smtClean="0"/>
              <a:t>‹#›</a:t>
            </a:fld>
            <a:endParaRPr lang="en-US" dirty="0"/>
          </a:p>
        </p:txBody>
      </p:sp>
    </p:spTree>
    <p:extLst>
      <p:ext uri="{BB962C8B-B14F-4D97-AF65-F5344CB8AC3E}">
        <p14:creationId xmlns:p14="http://schemas.microsoft.com/office/powerpoint/2010/main" val="2135694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B124EDBA-E9B4-F74A-9545-28270C4E7624}" type="datetimeFigureOut">
              <a:rPr lang="en-US" smtClean="0"/>
              <a:t>5/23/22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81E924B-7012-914B-B771-B830E08937B1}" type="slidenum">
              <a:rPr lang="en-US" smtClean="0"/>
              <a:t>‹#›</a:t>
            </a:fld>
            <a:endParaRPr lang="en-US" dirty="0"/>
          </a:p>
        </p:txBody>
      </p:sp>
    </p:spTree>
    <p:extLst>
      <p:ext uri="{BB962C8B-B14F-4D97-AF65-F5344CB8AC3E}">
        <p14:creationId xmlns:p14="http://schemas.microsoft.com/office/powerpoint/2010/main" val="33516131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24EDBA-E9B4-F74A-9545-28270C4E7624}" type="datetimeFigureOut">
              <a:rPr lang="en-US" smtClean="0"/>
              <a:t>5/23/22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81E924B-7012-914B-B771-B830E08937B1}" type="slidenum">
              <a:rPr lang="en-US" smtClean="0"/>
              <a:t>‹#›</a:t>
            </a:fld>
            <a:endParaRPr lang="en-US" dirty="0"/>
          </a:p>
        </p:txBody>
      </p:sp>
    </p:spTree>
    <p:extLst>
      <p:ext uri="{BB962C8B-B14F-4D97-AF65-F5344CB8AC3E}">
        <p14:creationId xmlns:p14="http://schemas.microsoft.com/office/powerpoint/2010/main" val="2758298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B124EDBA-E9B4-F74A-9545-28270C4E7624}" type="datetimeFigureOut">
              <a:rPr lang="en-US" smtClean="0"/>
              <a:t>5/23/22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81E924B-7012-914B-B771-B830E08937B1}" type="slidenum">
              <a:rPr lang="en-US" smtClean="0"/>
              <a:t>‹#›</a:t>
            </a:fld>
            <a:endParaRPr lang="en-US" dirty="0"/>
          </a:p>
        </p:txBody>
      </p:sp>
    </p:spTree>
    <p:extLst>
      <p:ext uri="{BB962C8B-B14F-4D97-AF65-F5344CB8AC3E}">
        <p14:creationId xmlns:p14="http://schemas.microsoft.com/office/powerpoint/2010/main" val="28308883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B124EDBA-E9B4-F74A-9545-28270C4E7624}" type="datetimeFigureOut">
              <a:rPr lang="en-US" smtClean="0"/>
              <a:t>5/23/22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81E924B-7012-914B-B771-B830E08937B1}" type="slidenum">
              <a:rPr lang="en-US" smtClean="0"/>
              <a:t>‹#›</a:t>
            </a:fld>
            <a:endParaRPr lang="en-US" dirty="0"/>
          </a:p>
        </p:txBody>
      </p:sp>
    </p:spTree>
    <p:extLst>
      <p:ext uri="{BB962C8B-B14F-4D97-AF65-F5344CB8AC3E}">
        <p14:creationId xmlns:p14="http://schemas.microsoft.com/office/powerpoint/2010/main" val="4063294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b="0" i="0">
                <a:solidFill>
                  <a:schemeClr val="tx1">
                    <a:tint val="75000"/>
                  </a:schemeClr>
                </a:solidFill>
                <a:latin typeface="Avenir Medium" panose="02000503020000020003" pitchFamily="2" charset="0"/>
              </a:defRPr>
            </a:lvl1pPr>
          </a:lstStyle>
          <a:p>
            <a:fld id="{B124EDBA-E9B4-F74A-9545-28270C4E7624}" type="datetimeFigureOut">
              <a:rPr lang="en-US" smtClean="0"/>
              <a:pPr/>
              <a:t>5/23/22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b="0" i="0">
                <a:solidFill>
                  <a:schemeClr val="tx1">
                    <a:tint val="75000"/>
                  </a:schemeClr>
                </a:solidFill>
                <a:latin typeface="Avenir Medium" panose="02000503020000020003" pitchFamily="2" charset="0"/>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b="0" i="0">
                <a:solidFill>
                  <a:schemeClr val="tx1">
                    <a:tint val="75000"/>
                  </a:schemeClr>
                </a:solidFill>
                <a:latin typeface="Avenir Medium" panose="02000503020000020003" pitchFamily="2" charset="0"/>
              </a:defRPr>
            </a:lvl1pPr>
          </a:lstStyle>
          <a:p>
            <a:fld id="{281E924B-7012-914B-B771-B830E08937B1}" type="slidenum">
              <a:rPr lang="en-US" smtClean="0"/>
              <a:pPr/>
              <a:t>‹#›</a:t>
            </a:fld>
            <a:endParaRPr lang="en-US" dirty="0"/>
          </a:p>
        </p:txBody>
      </p:sp>
    </p:spTree>
    <p:extLst>
      <p:ext uri="{BB962C8B-B14F-4D97-AF65-F5344CB8AC3E}">
        <p14:creationId xmlns:p14="http://schemas.microsoft.com/office/powerpoint/2010/main" val="33346155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baseline="0">
          <a:solidFill>
            <a:schemeClr val="tx1"/>
          </a:solidFill>
          <a:latin typeface="Georgia" panose="020405020504050203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Avenir Medium"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Avenir Medium"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Avenir Medium"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venir Medium"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venir Medium"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rogare.net/normative-fundraising-ethics"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rogare.net/donor-dominance"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communitycentricfundraising.org/"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rogare.net/community-centric-fr" TargetMode="External"/><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hyperlink" Target="https://onlinelibrary.wiley.com/doi/full/10.1002/nvsm.1740"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hyperlink" Target="https://onlinelibrary.wiley.com/doi/10.1002/nvsm.1752"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 Id="rId6" Type="http://schemas.openxmlformats.org/officeDocument/2006/relationships/image" Target="../media/image19.emf"/><Relationship Id="rId5" Type="http://schemas.openxmlformats.org/officeDocument/2006/relationships/image" Target="../media/image18.jpg"/><Relationship Id="rId4" Type="http://schemas.openxmlformats.org/officeDocument/2006/relationships/image" Target="../media/image1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75539-0243-3B4A-8A8F-8DECAF266D90}"/>
              </a:ext>
            </a:extLst>
          </p:cNvPr>
          <p:cNvSpPr>
            <a:spLocks noGrp="1"/>
          </p:cNvSpPr>
          <p:nvPr>
            <p:ph type="ctrTitle"/>
          </p:nvPr>
        </p:nvSpPr>
        <p:spPr/>
        <p:txBody>
          <a:bodyPr>
            <a:normAutofit/>
          </a:bodyPr>
          <a:lstStyle/>
          <a:p>
            <a:r>
              <a:rPr lang="en-US" sz="4400" dirty="0"/>
              <a:t>Rethinking fundraising ethics</a:t>
            </a:r>
          </a:p>
        </p:txBody>
      </p:sp>
      <p:sp>
        <p:nvSpPr>
          <p:cNvPr id="3" name="Subtitle 2">
            <a:extLst>
              <a:ext uri="{FF2B5EF4-FFF2-40B4-BE49-F238E27FC236}">
                <a16:creationId xmlns:a16="http://schemas.microsoft.com/office/drawing/2014/main" id="{2C0B19B8-5FA5-2749-ADBA-3F4C56A960E9}"/>
              </a:ext>
            </a:extLst>
          </p:cNvPr>
          <p:cNvSpPr>
            <a:spLocks noGrp="1"/>
          </p:cNvSpPr>
          <p:nvPr>
            <p:ph type="subTitle" idx="1"/>
          </p:nvPr>
        </p:nvSpPr>
        <p:spPr/>
        <p:txBody>
          <a:bodyPr/>
          <a:lstStyle/>
          <a:p>
            <a:r>
              <a:rPr lang="en-US" dirty="0"/>
              <a:t>Ian MacQuillin</a:t>
            </a:r>
          </a:p>
          <a:p>
            <a:r>
              <a:rPr lang="en-US" dirty="0"/>
              <a:t>Director</a:t>
            </a:r>
          </a:p>
          <a:p>
            <a:r>
              <a:rPr lang="en-US" dirty="0"/>
              <a:t>Rogare – The Fundraising Think Tank</a:t>
            </a:r>
          </a:p>
        </p:txBody>
      </p:sp>
      <p:pic>
        <p:nvPicPr>
          <p:cNvPr id="4" name="Picture 3">
            <a:extLst>
              <a:ext uri="{FF2B5EF4-FFF2-40B4-BE49-F238E27FC236}">
                <a16:creationId xmlns:a16="http://schemas.microsoft.com/office/drawing/2014/main" id="{9CEB91BB-B718-D062-FF2A-866328680C2C}"/>
              </a:ext>
            </a:extLst>
          </p:cNvPr>
          <p:cNvPicPr>
            <a:picLocks noChangeAspect="1"/>
          </p:cNvPicPr>
          <p:nvPr/>
        </p:nvPicPr>
        <p:blipFill>
          <a:blip r:embed="rId2"/>
          <a:stretch>
            <a:fillRect/>
          </a:stretch>
        </p:blipFill>
        <p:spPr>
          <a:xfrm>
            <a:off x="7530480" y="110919"/>
            <a:ext cx="1409768" cy="1409768"/>
          </a:xfrm>
          <a:prstGeom prst="rect">
            <a:avLst/>
          </a:prstGeom>
        </p:spPr>
      </p:pic>
    </p:spTree>
    <p:extLst>
      <p:ext uri="{BB962C8B-B14F-4D97-AF65-F5344CB8AC3E}">
        <p14:creationId xmlns:p14="http://schemas.microsoft.com/office/powerpoint/2010/main" val="38291590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45169-8330-A141-AAB3-7D894E885A95}"/>
              </a:ext>
            </a:extLst>
          </p:cNvPr>
          <p:cNvSpPr>
            <a:spLocks noGrp="1"/>
          </p:cNvSpPr>
          <p:nvPr>
            <p:ph type="title"/>
          </p:nvPr>
        </p:nvSpPr>
        <p:spPr/>
        <p:txBody>
          <a:bodyPr rtlCol="0">
            <a:normAutofit/>
          </a:bodyPr>
          <a:lstStyle/>
          <a:p>
            <a:pPr fontAlgn="auto">
              <a:spcAft>
                <a:spcPts val="0"/>
              </a:spcAft>
              <a:defRPr/>
            </a:pPr>
            <a:r>
              <a:rPr lang="en-US" dirty="0"/>
              <a:t>Donorcentrism</a:t>
            </a:r>
          </a:p>
        </p:txBody>
      </p:sp>
      <p:sp>
        <p:nvSpPr>
          <p:cNvPr id="3" name="Content Placeholder 2">
            <a:extLst>
              <a:ext uri="{FF2B5EF4-FFF2-40B4-BE49-F238E27FC236}">
                <a16:creationId xmlns:a16="http://schemas.microsoft.com/office/drawing/2014/main" id="{C3C908DB-A96A-7241-9734-574C947C71C4}"/>
              </a:ext>
            </a:extLst>
          </p:cNvPr>
          <p:cNvSpPr>
            <a:spLocks noGrp="1"/>
          </p:cNvSpPr>
          <p:nvPr>
            <p:ph idx="1"/>
          </p:nvPr>
        </p:nvSpPr>
        <p:spPr/>
        <p:txBody>
          <a:bodyPr rtlCol="0">
            <a:normAutofit/>
          </a:bodyPr>
          <a:lstStyle/>
          <a:p>
            <a:pPr marL="457200" indent="-457200" fontAlgn="auto">
              <a:spcAft>
                <a:spcPts val="0"/>
              </a:spcAft>
              <a:buFont typeface="Arial" panose="020B0604020202020204" pitchFamily="34" charset="0"/>
              <a:buChar char="•"/>
              <a:defRPr/>
            </a:pPr>
            <a:r>
              <a:rPr lang="en-GB" altLang="en-US" dirty="0">
                <a:solidFill>
                  <a:schemeClr val="bg2">
                    <a:lumMod val="75000"/>
                  </a:schemeClr>
                </a:solidFill>
                <a:ea typeface="ＭＳ Ｐゴシック" pitchFamily="-103" charset="-128"/>
              </a:rPr>
              <a:t>Fundraising is ethical when </a:t>
            </a:r>
            <a:r>
              <a:rPr lang="en-GB" altLang="en-US" dirty="0">
                <a:solidFill>
                  <a:schemeClr val="bg2">
                    <a:lumMod val="75000"/>
                  </a:schemeClr>
                </a:solidFill>
              </a:rPr>
              <a:t>it gives </a:t>
            </a:r>
            <a:r>
              <a:rPr lang="en-GB" dirty="0">
                <a:solidFill>
                  <a:schemeClr val="bg2">
                    <a:lumMod val="75000"/>
                  </a:schemeClr>
                </a:solidFill>
              </a:rPr>
              <a:t>priority to the donor’s wants, needs, desires and wishes (and this maximises sustainable income for the nonprofit)</a:t>
            </a:r>
          </a:p>
          <a:p>
            <a:pPr marL="1143000" lvl="1" indent="-457200">
              <a:defRPr/>
            </a:pPr>
            <a:r>
              <a:rPr lang="en-GB" dirty="0">
                <a:solidFill>
                  <a:schemeClr val="bg2">
                    <a:lumMod val="60000"/>
                    <a:lumOff val="40000"/>
                  </a:schemeClr>
                </a:solidFill>
              </a:rPr>
              <a:t>And unethical when it does not.</a:t>
            </a:r>
          </a:p>
          <a:p>
            <a:pPr fontAlgn="auto">
              <a:spcAft>
                <a:spcPts val="0"/>
              </a:spcAft>
              <a:defRPr/>
            </a:pPr>
            <a:endParaRPr lang="en-GB" altLang="en-US" dirty="0">
              <a:solidFill>
                <a:srgbClr val="007EBD"/>
              </a:solidFill>
              <a:ea typeface="ＭＳ Ｐゴシック" pitchFamily="-103" charset="-128"/>
            </a:endParaRPr>
          </a:p>
          <a:p>
            <a:pPr fontAlgn="auto">
              <a:spcAft>
                <a:spcPts val="0"/>
              </a:spcAft>
              <a:defRPr/>
            </a:pPr>
            <a:endParaRPr lang="en-US" dirty="0"/>
          </a:p>
          <a:p>
            <a:pPr fontAlgn="auto">
              <a:spcAft>
                <a:spcPts val="0"/>
              </a:spcAft>
              <a:defRPr/>
            </a:pPr>
            <a:endParaRPr lang="en-US" dirty="0"/>
          </a:p>
        </p:txBody>
      </p:sp>
    </p:spTree>
    <p:extLst>
      <p:ext uri="{BB962C8B-B14F-4D97-AF65-F5344CB8AC3E}">
        <p14:creationId xmlns:p14="http://schemas.microsoft.com/office/powerpoint/2010/main" val="25089188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5CE78-40AF-1847-985B-70F8FD3F9AF2}"/>
              </a:ext>
            </a:extLst>
          </p:cNvPr>
          <p:cNvSpPr>
            <a:spLocks noGrp="1"/>
          </p:cNvSpPr>
          <p:nvPr>
            <p:ph type="title"/>
          </p:nvPr>
        </p:nvSpPr>
        <p:spPr/>
        <p:txBody>
          <a:bodyPr rtlCol="0">
            <a:normAutofit/>
          </a:bodyPr>
          <a:lstStyle/>
          <a:p>
            <a:pPr fontAlgn="auto">
              <a:spcAft>
                <a:spcPts val="0"/>
              </a:spcAft>
              <a:defRPr/>
            </a:pPr>
            <a:r>
              <a:rPr lang="en-US" dirty="0"/>
              <a:t>Service of philanthropy</a:t>
            </a:r>
          </a:p>
        </p:txBody>
      </p:sp>
      <p:sp>
        <p:nvSpPr>
          <p:cNvPr id="3" name="Content Placeholder 2">
            <a:extLst>
              <a:ext uri="{FF2B5EF4-FFF2-40B4-BE49-F238E27FC236}">
                <a16:creationId xmlns:a16="http://schemas.microsoft.com/office/drawing/2014/main" id="{8079A5D1-5B57-DE49-BFC3-5897588537AC}"/>
              </a:ext>
            </a:extLst>
          </p:cNvPr>
          <p:cNvSpPr>
            <a:spLocks noGrp="1"/>
          </p:cNvSpPr>
          <p:nvPr>
            <p:ph idx="1"/>
          </p:nvPr>
        </p:nvSpPr>
        <p:spPr/>
        <p:txBody>
          <a:bodyPr rtlCol="0">
            <a:normAutofit/>
          </a:bodyPr>
          <a:lstStyle/>
          <a:p>
            <a:pPr marL="457200" indent="-457200" fontAlgn="auto">
              <a:spcAft>
                <a:spcPts val="0"/>
              </a:spcAft>
              <a:buFont typeface="Arial" panose="020B0604020202020204" pitchFamily="34" charset="0"/>
              <a:buChar char="•"/>
              <a:defRPr/>
            </a:pPr>
            <a:r>
              <a:rPr lang="en-GB" altLang="en-US" dirty="0">
                <a:solidFill>
                  <a:schemeClr val="bg2">
                    <a:lumMod val="75000"/>
                  </a:schemeClr>
                </a:solidFill>
                <a:ea typeface="ＭＳ Ｐゴシック" pitchFamily="-103" charset="-128"/>
              </a:rPr>
              <a:t>Fundraising is ethical when it delivers meaning to a donor’s philanthropy</a:t>
            </a:r>
          </a:p>
          <a:p>
            <a:pPr marL="1143000" lvl="1" indent="-457200">
              <a:defRPr/>
            </a:pPr>
            <a:r>
              <a:rPr lang="en-GB" altLang="en-US" dirty="0">
                <a:solidFill>
                  <a:schemeClr val="bg2">
                    <a:lumMod val="60000"/>
                    <a:lumOff val="40000"/>
                  </a:schemeClr>
                </a:solidFill>
                <a:ea typeface="ＭＳ Ｐゴシック" pitchFamily="-103" charset="-128"/>
              </a:rPr>
              <a:t>And unethical when it does not.</a:t>
            </a:r>
            <a:endParaRPr lang="en-US" dirty="0">
              <a:solidFill>
                <a:schemeClr val="bg2">
                  <a:lumMod val="60000"/>
                  <a:lumOff val="40000"/>
                </a:schemeClr>
              </a:solidFill>
            </a:endParaRPr>
          </a:p>
          <a:p>
            <a:pPr fontAlgn="auto">
              <a:spcAft>
                <a:spcPts val="0"/>
              </a:spcAft>
              <a:defRPr/>
            </a:pPr>
            <a:endParaRPr lang="en-US" dirty="0"/>
          </a:p>
        </p:txBody>
      </p:sp>
    </p:spTree>
    <p:extLst>
      <p:ext uri="{BB962C8B-B14F-4D97-AF65-F5344CB8AC3E}">
        <p14:creationId xmlns:p14="http://schemas.microsoft.com/office/powerpoint/2010/main" val="7742370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EB141-8CA3-ED45-84C3-DC8E79424D0D}"/>
              </a:ext>
            </a:extLst>
          </p:cNvPr>
          <p:cNvSpPr>
            <a:spLocks noGrp="1"/>
          </p:cNvSpPr>
          <p:nvPr>
            <p:ph type="title"/>
          </p:nvPr>
        </p:nvSpPr>
        <p:spPr/>
        <p:txBody>
          <a:bodyPr/>
          <a:lstStyle/>
          <a:p>
            <a:r>
              <a:rPr lang="en-US" dirty="0"/>
              <a:t>Normative fundraising ethics</a:t>
            </a:r>
          </a:p>
        </p:txBody>
      </p:sp>
      <p:sp>
        <p:nvSpPr>
          <p:cNvPr id="3" name="Content Placeholder 2">
            <a:extLst>
              <a:ext uri="{FF2B5EF4-FFF2-40B4-BE49-F238E27FC236}">
                <a16:creationId xmlns:a16="http://schemas.microsoft.com/office/drawing/2014/main" id="{CD16A3E4-14E0-9047-B894-822F9966F5E2}"/>
              </a:ext>
            </a:extLst>
          </p:cNvPr>
          <p:cNvSpPr>
            <a:spLocks noGrp="1"/>
          </p:cNvSpPr>
          <p:nvPr>
            <p:ph idx="1"/>
          </p:nvPr>
        </p:nvSpPr>
        <p:spPr/>
        <p:txBody>
          <a:bodyPr/>
          <a:lstStyle/>
          <a:p>
            <a:r>
              <a:rPr lang="en-US" dirty="0">
                <a:solidFill>
                  <a:schemeClr val="bg2">
                    <a:lumMod val="75000"/>
                  </a:schemeClr>
                </a:solidFill>
              </a:rPr>
              <a:t>The principal agent in much – even most – fundraising ethics (and fundraising regulation that incorporates these ethics) is…</a:t>
            </a:r>
          </a:p>
          <a:p>
            <a:endParaRPr lang="en-US" dirty="0">
              <a:solidFill>
                <a:schemeClr val="bg2">
                  <a:lumMod val="75000"/>
                </a:schemeClr>
              </a:solidFill>
            </a:endParaRPr>
          </a:p>
          <a:p>
            <a:r>
              <a:rPr lang="en-US" dirty="0">
                <a:solidFill>
                  <a:schemeClr val="bg2">
                    <a:lumMod val="75000"/>
                  </a:schemeClr>
                </a:solidFill>
              </a:rPr>
              <a:t>The donor.</a:t>
            </a:r>
          </a:p>
          <a:p>
            <a:endParaRPr lang="en-US" dirty="0">
              <a:solidFill>
                <a:schemeClr val="bg2">
                  <a:lumMod val="75000"/>
                </a:schemeClr>
              </a:solidFill>
            </a:endParaRPr>
          </a:p>
          <a:p>
            <a:r>
              <a:rPr lang="en-US" dirty="0">
                <a:solidFill>
                  <a:schemeClr val="bg2">
                    <a:lumMod val="75000"/>
                  </a:schemeClr>
                </a:solidFill>
              </a:rPr>
              <a:t>Beneficiaries are rarely considered stakeholders in fundraising’s ethical dilemmas or ethical decision making.</a:t>
            </a:r>
          </a:p>
        </p:txBody>
      </p:sp>
    </p:spTree>
    <p:extLst>
      <p:ext uri="{BB962C8B-B14F-4D97-AF65-F5344CB8AC3E}">
        <p14:creationId xmlns:p14="http://schemas.microsoft.com/office/powerpoint/2010/main" val="1611373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1B900-4E4C-6645-8270-C0F23BC45DE6}"/>
              </a:ext>
            </a:extLst>
          </p:cNvPr>
          <p:cNvSpPr>
            <a:spLocks noGrp="1"/>
          </p:cNvSpPr>
          <p:nvPr>
            <p:ph type="title"/>
          </p:nvPr>
        </p:nvSpPr>
        <p:spPr/>
        <p:txBody>
          <a:bodyPr rtlCol="0">
            <a:normAutofit/>
          </a:bodyPr>
          <a:lstStyle/>
          <a:p>
            <a:pPr fontAlgn="auto">
              <a:spcAft>
                <a:spcPts val="0"/>
              </a:spcAft>
              <a:defRPr/>
            </a:pPr>
            <a:r>
              <a:rPr lang="en-US" dirty="0"/>
              <a:t>Rights-Balancing FR Ethics</a:t>
            </a:r>
          </a:p>
        </p:txBody>
      </p:sp>
      <p:sp>
        <p:nvSpPr>
          <p:cNvPr id="3" name="Content Placeholder 2">
            <a:extLst>
              <a:ext uri="{FF2B5EF4-FFF2-40B4-BE49-F238E27FC236}">
                <a16:creationId xmlns:a16="http://schemas.microsoft.com/office/drawing/2014/main" id="{A38E0740-A419-B04D-9324-F3201721A8BE}"/>
              </a:ext>
            </a:extLst>
          </p:cNvPr>
          <p:cNvSpPr>
            <a:spLocks noGrp="1"/>
          </p:cNvSpPr>
          <p:nvPr>
            <p:ph idx="1"/>
          </p:nvPr>
        </p:nvSpPr>
        <p:spPr>
          <a:xfrm>
            <a:off x="628650" y="1825625"/>
            <a:ext cx="4255584" cy="4351338"/>
          </a:xfrm>
        </p:spPr>
        <p:txBody>
          <a:bodyPr rtlCol="0">
            <a:normAutofit/>
          </a:bodyPr>
          <a:lstStyle/>
          <a:p>
            <a:pPr fontAlgn="auto">
              <a:spcAft>
                <a:spcPts val="0"/>
              </a:spcAft>
              <a:defRPr/>
            </a:pPr>
            <a:r>
              <a:rPr lang="en-GB" dirty="0">
                <a:solidFill>
                  <a:schemeClr val="bg2">
                    <a:lumMod val="75000"/>
                  </a:schemeClr>
                </a:solidFill>
                <a:cs typeface="Arial"/>
              </a:rPr>
              <a:t>Putting beneficiaries into ethical decision making in fundraising.</a:t>
            </a:r>
          </a:p>
          <a:p>
            <a:pPr fontAlgn="auto">
              <a:spcAft>
                <a:spcPts val="0"/>
              </a:spcAft>
              <a:defRPr/>
            </a:pPr>
            <a:endParaRPr lang="en-GB" dirty="0">
              <a:solidFill>
                <a:srgbClr val="007EBD"/>
              </a:solidFill>
              <a:cs typeface="Arial"/>
            </a:endParaRPr>
          </a:p>
          <a:p>
            <a:pPr fontAlgn="auto">
              <a:spcAft>
                <a:spcPts val="0"/>
              </a:spcAft>
              <a:defRPr/>
            </a:pPr>
            <a:r>
              <a:rPr lang="en-GB" sz="2000" dirty="0">
                <a:solidFill>
                  <a:schemeClr val="bg2">
                    <a:lumMod val="60000"/>
                    <a:lumOff val="40000"/>
                  </a:schemeClr>
                </a:solidFill>
                <a:cs typeface="Arial"/>
                <a:hlinkClick r:id="rId2"/>
              </a:rPr>
              <a:t>https://www.rogare.net/normative-fundraising-ethics</a:t>
            </a:r>
            <a:r>
              <a:rPr lang="en-GB" sz="2000" dirty="0">
                <a:solidFill>
                  <a:schemeClr val="bg2">
                    <a:lumMod val="60000"/>
                    <a:lumOff val="40000"/>
                  </a:schemeClr>
                </a:solidFill>
                <a:cs typeface="Arial"/>
              </a:rPr>
              <a:t> </a:t>
            </a:r>
            <a:endParaRPr lang="en-US" dirty="0"/>
          </a:p>
        </p:txBody>
      </p:sp>
      <p:pic>
        <p:nvPicPr>
          <p:cNvPr id="106499" name="Picture 4">
            <a:extLst>
              <a:ext uri="{FF2B5EF4-FFF2-40B4-BE49-F238E27FC236}">
                <a16:creationId xmlns:a16="http://schemas.microsoft.com/office/drawing/2014/main" id="{83BE5DA4-23BB-4740-BC3D-743997D59C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0475" y="1825625"/>
            <a:ext cx="3130550" cy="443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65904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1B900-4E4C-6645-8270-C0F23BC45DE6}"/>
              </a:ext>
            </a:extLst>
          </p:cNvPr>
          <p:cNvSpPr>
            <a:spLocks noGrp="1"/>
          </p:cNvSpPr>
          <p:nvPr>
            <p:ph type="title"/>
          </p:nvPr>
        </p:nvSpPr>
        <p:spPr/>
        <p:txBody>
          <a:bodyPr rtlCol="0">
            <a:normAutofit/>
          </a:bodyPr>
          <a:lstStyle/>
          <a:p>
            <a:pPr fontAlgn="auto">
              <a:spcAft>
                <a:spcPts val="0"/>
              </a:spcAft>
              <a:defRPr/>
            </a:pPr>
            <a:r>
              <a:rPr lang="en-US" dirty="0"/>
              <a:t>Rights-Balancing FR Ethics</a:t>
            </a:r>
          </a:p>
        </p:txBody>
      </p:sp>
      <p:sp>
        <p:nvSpPr>
          <p:cNvPr id="3" name="Content Placeholder 2">
            <a:extLst>
              <a:ext uri="{FF2B5EF4-FFF2-40B4-BE49-F238E27FC236}">
                <a16:creationId xmlns:a16="http://schemas.microsoft.com/office/drawing/2014/main" id="{A38E0740-A419-B04D-9324-F3201721A8BE}"/>
              </a:ext>
            </a:extLst>
          </p:cNvPr>
          <p:cNvSpPr>
            <a:spLocks noGrp="1"/>
          </p:cNvSpPr>
          <p:nvPr>
            <p:ph idx="1"/>
          </p:nvPr>
        </p:nvSpPr>
        <p:spPr/>
        <p:txBody>
          <a:bodyPr rtlCol="0">
            <a:normAutofit/>
          </a:bodyPr>
          <a:lstStyle/>
          <a:p>
            <a:pPr marL="457200" indent="-457200" fontAlgn="auto">
              <a:spcAft>
                <a:spcPts val="0"/>
              </a:spcAft>
              <a:buFont typeface="Arial" panose="020B0604020202020204" pitchFamily="34" charset="0"/>
              <a:buChar char="•"/>
              <a:defRPr/>
            </a:pPr>
            <a:r>
              <a:rPr lang="en-GB" dirty="0">
                <a:solidFill>
                  <a:schemeClr val="bg2">
                    <a:lumMod val="75000"/>
                  </a:schemeClr>
                </a:solidFill>
              </a:rPr>
              <a:t>Fundraising is ethical when it balances the duty of fundraisers to ask for support (on behalf of their beneficiaries) with the relevant rights of the donor…</a:t>
            </a:r>
          </a:p>
          <a:p>
            <a:pPr marL="457200" indent="-457200" fontAlgn="auto">
              <a:spcAft>
                <a:spcPts val="0"/>
              </a:spcAft>
              <a:buFont typeface="Arial" panose="020B0604020202020204" pitchFamily="34" charset="0"/>
              <a:buChar char="•"/>
              <a:defRPr/>
            </a:pPr>
            <a:r>
              <a:rPr lang="en-GB" dirty="0">
                <a:solidFill>
                  <a:schemeClr val="bg2">
                    <a:lumMod val="75000"/>
                  </a:schemeClr>
                </a:solidFill>
              </a:rPr>
              <a:t>…such that a mutually optimal outcome is obtained and neither stakeholder is significantly harmed</a:t>
            </a:r>
          </a:p>
          <a:p>
            <a:pPr marL="1143000" lvl="1" indent="-457200">
              <a:defRPr/>
            </a:pPr>
            <a:r>
              <a:rPr lang="en-GB" dirty="0">
                <a:solidFill>
                  <a:schemeClr val="bg2">
                    <a:lumMod val="60000"/>
                    <a:lumOff val="40000"/>
                  </a:schemeClr>
                </a:solidFill>
              </a:rPr>
              <a:t>And unethical when it does not get this balance right.</a:t>
            </a:r>
          </a:p>
          <a:p>
            <a:pPr fontAlgn="auto">
              <a:spcAft>
                <a:spcPts val="0"/>
              </a:spcAft>
              <a:defRPr/>
            </a:pPr>
            <a:endParaRPr lang="en-US" dirty="0"/>
          </a:p>
        </p:txBody>
      </p:sp>
    </p:spTree>
    <p:extLst>
      <p:ext uri="{BB962C8B-B14F-4D97-AF65-F5344CB8AC3E}">
        <p14:creationId xmlns:p14="http://schemas.microsoft.com/office/powerpoint/2010/main" val="1526039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C66E7-B083-A406-34CF-E4D146F30434}"/>
              </a:ext>
            </a:extLst>
          </p:cNvPr>
          <p:cNvSpPr>
            <a:spLocks noGrp="1"/>
          </p:cNvSpPr>
          <p:nvPr>
            <p:ph type="title"/>
          </p:nvPr>
        </p:nvSpPr>
        <p:spPr/>
        <p:txBody>
          <a:bodyPr/>
          <a:lstStyle/>
          <a:p>
            <a:r>
              <a:rPr lang="en-US" dirty="0"/>
              <a:t>Consent or legitimate interest?</a:t>
            </a:r>
          </a:p>
        </p:txBody>
      </p:sp>
      <p:sp>
        <p:nvSpPr>
          <p:cNvPr id="3" name="Content Placeholder 2">
            <a:extLst>
              <a:ext uri="{FF2B5EF4-FFF2-40B4-BE49-F238E27FC236}">
                <a16:creationId xmlns:a16="http://schemas.microsoft.com/office/drawing/2014/main" id="{078CD4A3-AFD8-DDDE-481E-68852D3D520B}"/>
              </a:ext>
            </a:extLst>
          </p:cNvPr>
          <p:cNvSpPr>
            <a:spLocks noGrp="1"/>
          </p:cNvSpPr>
          <p:nvPr>
            <p:ph idx="1"/>
          </p:nvPr>
        </p:nvSpPr>
        <p:spPr>
          <a:xfrm>
            <a:off x="628650" y="1825625"/>
            <a:ext cx="7422046" cy="4351338"/>
          </a:xfrm>
        </p:spPr>
        <p:txBody>
          <a:bodyPr/>
          <a:lstStyle/>
          <a:p>
            <a:pPr marL="342900" indent="-342900">
              <a:buFont typeface="Arial" panose="020B0604020202020204" pitchFamily="34" charset="0"/>
              <a:buChar char="•"/>
            </a:pPr>
            <a:r>
              <a:rPr lang="en-US" sz="2400" dirty="0">
                <a:solidFill>
                  <a:schemeClr val="bg2">
                    <a:lumMod val="75000"/>
                  </a:schemeClr>
                </a:solidFill>
              </a:rPr>
              <a:t>Some charities opted to only contact donors if they have their consent to do so.</a:t>
            </a:r>
          </a:p>
          <a:p>
            <a:pPr lvl="1"/>
            <a:r>
              <a:rPr lang="en-US" sz="2000" dirty="0">
                <a:solidFill>
                  <a:schemeClr val="bg2">
                    <a:lumMod val="60000"/>
                    <a:lumOff val="40000"/>
                  </a:schemeClr>
                </a:solidFill>
              </a:rPr>
              <a:t>(If you ask for consent and it is not given, then you can no longer use the legal basis of legitimate interest.)</a:t>
            </a:r>
          </a:p>
          <a:p>
            <a:endParaRPr lang="en-US" dirty="0"/>
          </a:p>
        </p:txBody>
      </p:sp>
    </p:spTree>
    <p:extLst>
      <p:ext uri="{BB962C8B-B14F-4D97-AF65-F5344CB8AC3E}">
        <p14:creationId xmlns:p14="http://schemas.microsoft.com/office/powerpoint/2010/main" val="13614861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A3CAE-93CD-92CA-AD6C-021901606B74}"/>
              </a:ext>
            </a:extLst>
          </p:cNvPr>
          <p:cNvSpPr>
            <a:spLocks noGrp="1"/>
          </p:cNvSpPr>
          <p:nvPr>
            <p:ph type="title"/>
          </p:nvPr>
        </p:nvSpPr>
        <p:spPr/>
        <p:txBody>
          <a:bodyPr/>
          <a:lstStyle/>
          <a:p>
            <a:r>
              <a:rPr lang="en-US" dirty="0"/>
              <a:t>Consent or legitimate interest?</a:t>
            </a:r>
          </a:p>
        </p:txBody>
      </p:sp>
      <p:sp>
        <p:nvSpPr>
          <p:cNvPr id="3" name="Content Placeholder 2">
            <a:extLst>
              <a:ext uri="{FF2B5EF4-FFF2-40B4-BE49-F238E27FC236}">
                <a16:creationId xmlns:a16="http://schemas.microsoft.com/office/drawing/2014/main" id="{F799C220-74E1-DECE-EE8C-B7B13F793EA9}"/>
              </a:ext>
            </a:extLst>
          </p:cNvPr>
          <p:cNvSpPr>
            <a:spLocks noGrp="1"/>
          </p:cNvSpPr>
          <p:nvPr>
            <p:ph idx="1"/>
          </p:nvPr>
        </p:nvSpPr>
        <p:spPr/>
        <p:txBody>
          <a:bodyPr/>
          <a:lstStyle/>
          <a:p>
            <a:r>
              <a:rPr lang="en-GB" altLang="en-US" b="1" dirty="0">
                <a:solidFill>
                  <a:schemeClr val="accent2">
                    <a:lumMod val="75000"/>
                  </a:schemeClr>
                </a:solidFill>
                <a:ea typeface="ＭＳ Ｐゴシック" pitchFamily="-103" charset="-128"/>
              </a:rPr>
              <a:t>Should you always gain donors’ consent (in cases where this is not legally required) as a matter of policy?</a:t>
            </a:r>
          </a:p>
          <a:p>
            <a:pPr fontAlgn="auto">
              <a:spcAft>
                <a:spcPts val="0"/>
              </a:spcAft>
              <a:defRPr/>
            </a:pPr>
            <a:r>
              <a:rPr lang="en-GB" altLang="en-US" dirty="0">
                <a:solidFill>
                  <a:schemeClr val="bg2">
                    <a:lumMod val="75000"/>
                  </a:schemeClr>
                </a:solidFill>
                <a:ea typeface="ＭＳ Ｐゴシック" pitchFamily="-103" charset="-128"/>
              </a:rPr>
              <a:t>Trustism</a:t>
            </a:r>
            <a:r>
              <a:rPr lang="en-GB" altLang="en-US" dirty="0">
                <a:solidFill>
                  <a:srgbClr val="009CDE"/>
                </a:solidFill>
                <a:ea typeface="ＭＳ Ｐゴシック" pitchFamily="-103" charset="-128"/>
              </a:rPr>
              <a:t> – </a:t>
            </a:r>
            <a:r>
              <a:rPr lang="en-GB" altLang="en-US" dirty="0">
                <a:solidFill>
                  <a:schemeClr val="accent2"/>
                </a:solidFill>
                <a:ea typeface="ＭＳ Ｐゴシック" pitchFamily="-103" charset="-128"/>
              </a:rPr>
              <a:t>PROBABLY</a:t>
            </a:r>
            <a:r>
              <a:rPr lang="en-GB" altLang="en-US" dirty="0">
                <a:solidFill>
                  <a:srgbClr val="FF0000"/>
                </a:solidFill>
                <a:ea typeface="ＭＳ Ｐゴシック" pitchFamily="-103" charset="-128"/>
              </a:rPr>
              <a:t> </a:t>
            </a:r>
          </a:p>
          <a:p>
            <a:pPr fontAlgn="auto">
              <a:spcAft>
                <a:spcPts val="0"/>
              </a:spcAft>
              <a:defRPr/>
            </a:pPr>
            <a:r>
              <a:rPr lang="en-GB" altLang="en-US" dirty="0">
                <a:solidFill>
                  <a:schemeClr val="bg2">
                    <a:lumMod val="60000"/>
                    <a:lumOff val="40000"/>
                  </a:schemeClr>
                </a:solidFill>
                <a:ea typeface="ＭＳ Ｐゴシック" pitchFamily="-103" charset="-128"/>
              </a:rPr>
              <a:t>Donorcentrism </a:t>
            </a:r>
            <a:r>
              <a:rPr lang="en-GB" altLang="en-US" dirty="0">
                <a:solidFill>
                  <a:schemeClr val="bg1">
                    <a:lumMod val="50000"/>
                  </a:schemeClr>
                </a:solidFill>
                <a:ea typeface="ＭＳ Ｐゴシック" pitchFamily="-103" charset="-128"/>
              </a:rPr>
              <a:t>– </a:t>
            </a:r>
            <a:r>
              <a:rPr lang="en-GB" altLang="en-US" dirty="0">
                <a:solidFill>
                  <a:schemeClr val="accent2"/>
                </a:solidFill>
                <a:ea typeface="ＭＳ Ｐゴシック" pitchFamily="-103" charset="-128"/>
              </a:rPr>
              <a:t>POSSIBLY</a:t>
            </a:r>
            <a:endParaRPr lang="en-GB" altLang="en-US" dirty="0">
              <a:solidFill>
                <a:srgbClr val="FF0000"/>
              </a:solidFill>
              <a:ea typeface="ＭＳ Ｐゴシック" pitchFamily="-103" charset="-128"/>
            </a:endParaRPr>
          </a:p>
          <a:p>
            <a:pPr>
              <a:defRPr/>
            </a:pPr>
            <a:r>
              <a:rPr lang="en-GB" altLang="en-US" dirty="0">
                <a:solidFill>
                  <a:schemeClr val="bg2">
                    <a:lumMod val="75000"/>
                  </a:schemeClr>
                </a:solidFill>
                <a:ea typeface="ＭＳ Ｐゴシック" pitchFamily="-103" charset="-128"/>
              </a:rPr>
              <a:t>Service of philanthropy </a:t>
            </a:r>
            <a:r>
              <a:rPr lang="en-GB" altLang="en-US" dirty="0">
                <a:solidFill>
                  <a:srgbClr val="009CDE"/>
                </a:solidFill>
                <a:ea typeface="ＭＳ Ｐゴシック" pitchFamily="-103" charset="-128"/>
              </a:rPr>
              <a:t>– </a:t>
            </a:r>
            <a:r>
              <a:rPr lang="en-GB" altLang="en-US" dirty="0">
                <a:solidFill>
                  <a:schemeClr val="accent2"/>
                </a:solidFill>
                <a:ea typeface="ＭＳ Ｐゴシック" pitchFamily="-103" charset="-128"/>
              </a:rPr>
              <a:t>PROBABLY</a:t>
            </a:r>
            <a:endParaRPr lang="en-GB" altLang="en-US" dirty="0">
              <a:solidFill>
                <a:schemeClr val="bg2">
                  <a:lumMod val="60000"/>
                  <a:lumOff val="40000"/>
                </a:schemeClr>
              </a:solidFill>
              <a:ea typeface="ＭＳ Ｐゴシック" pitchFamily="-103" charset="-128"/>
            </a:endParaRPr>
          </a:p>
          <a:p>
            <a:pPr fontAlgn="auto">
              <a:spcAft>
                <a:spcPts val="0"/>
              </a:spcAft>
              <a:defRPr/>
            </a:pPr>
            <a:r>
              <a:rPr lang="en-GB" altLang="en-US" dirty="0">
                <a:solidFill>
                  <a:schemeClr val="bg2">
                    <a:lumMod val="60000"/>
                    <a:lumOff val="40000"/>
                  </a:schemeClr>
                </a:solidFill>
                <a:ea typeface="ＭＳ Ｐゴシック" pitchFamily="-103" charset="-128"/>
              </a:rPr>
              <a:t>Rights balancing </a:t>
            </a:r>
            <a:r>
              <a:rPr lang="en-GB" altLang="en-US" dirty="0">
                <a:solidFill>
                  <a:schemeClr val="bg1">
                    <a:lumMod val="50000"/>
                  </a:schemeClr>
                </a:solidFill>
                <a:ea typeface="ＭＳ Ｐゴシック" pitchFamily="-103" charset="-128"/>
              </a:rPr>
              <a:t>– </a:t>
            </a:r>
            <a:r>
              <a:rPr lang="en-GB" altLang="en-US" dirty="0">
                <a:solidFill>
                  <a:srgbClr val="FF0000"/>
                </a:solidFill>
                <a:ea typeface="ＭＳ Ｐゴシック" pitchFamily="-103" charset="-128"/>
              </a:rPr>
              <a:t>NO </a:t>
            </a:r>
            <a:br>
              <a:rPr lang="en-GB" altLang="en-US" dirty="0">
                <a:solidFill>
                  <a:srgbClr val="FF0000"/>
                </a:solidFill>
                <a:ea typeface="ＭＳ Ｐゴシック" pitchFamily="-103" charset="-128"/>
              </a:rPr>
            </a:br>
            <a:r>
              <a:rPr lang="en-GB" altLang="en-US" dirty="0">
                <a:solidFill>
                  <a:srgbClr val="FF0000"/>
                </a:solidFill>
                <a:ea typeface="ＭＳ Ｐゴシック" pitchFamily="-103" charset="-128"/>
              </a:rPr>
              <a:t>		(or rather NOT NECESSARILY)</a:t>
            </a:r>
            <a:endParaRPr lang="en-GB" altLang="en-US" dirty="0">
              <a:solidFill>
                <a:schemeClr val="accent2"/>
              </a:solidFill>
              <a:ea typeface="ＭＳ Ｐゴシック" pitchFamily="-103" charset="-128"/>
            </a:endParaRPr>
          </a:p>
          <a:p>
            <a:endParaRPr lang="en-GB" altLang="en-US" b="1" dirty="0">
              <a:solidFill>
                <a:schemeClr val="bg1">
                  <a:lumMod val="50000"/>
                </a:schemeClr>
              </a:solidFill>
              <a:ea typeface="ＭＳ Ｐゴシック" pitchFamily="-103" charset="-128"/>
            </a:endParaRPr>
          </a:p>
          <a:p>
            <a:endParaRPr lang="en-US" dirty="0"/>
          </a:p>
        </p:txBody>
      </p:sp>
    </p:spTree>
    <p:extLst>
      <p:ext uri="{BB962C8B-B14F-4D97-AF65-F5344CB8AC3E}">
        <p14:creationId xmlns:p14="http://schemas.microsoft.com/office/powerpoint/2010/main" val="22241491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A3CAE-93CD-92CA-AD6C-021901606B74}"/>
              </a:ext>
            </a:extLst>
          </p:cNvPr>
          <p:cNvSpPr>
            <a:spLocks noGrp="1"/>
          </p:cNvSpPr>
          <p:nvPr>
            <p:ph type="title"/>
          </p:nvPr>
        </p:nvSpPr>
        <p:spPr/>
        <p:txBody>
          <a:bodyPr/>
          <a:lstStyle/>
          <a:p>
            <a:r>
              <a:rPr lang="en-US" dirty="0"/>
              <a:t>And this is why…</a:t>
            </a:r>
          </a:p>
        </p:txBody>
      </p:sp>
      <p:sp>
        <p:nvSpPr>
          <p:cNvPr id="3" name="Content Placeholder 2">
            <a:extLst>
              <a:ext uri="{FF2B5EF4-FFF2-40B4-BE49-F238E27FC236}">
                <a16:creationId xmlns:a16="http://schemas.microsoft.com/office/drawing/2014/main" id="{F799C220-74E1-DECE-EE8C-B7B13F793EA9}"/>
              </a:ext>
            </a:extLst>
          </p:cNvPr>
          <p:cNvSpPr>
            <a:spLocks noGrp="1"/>
          </p:cNvSpPr>
          <p:nvPr>
            <p:ph idx="1"/>
          </p:nvPr>
        </p:nvSpPr>
        <p:spPr/>
        <p:txBody>
          <a:bodyPr/>
          <a:lstStyle/>
          <a:p>
            <a:endParaRPr lang="en-US"/>
          </a:p>
        </p:txBody>
      </p:sp>
      <p:pic>
        <p:nvPicPr>
          <p:cNvPr id="4" name="Picture 3" descr="Graphical user interface, website&#10;&#10;Description automatically generated">
            <a:extLst>
              <a:ext uri="{FF2B5EF4-FFF2-40B4-BE49-F238E27FC236}">
                <a16:creationId xmlns:a16="http://schemas.microsoft.com/office/drawing/2014/main" id="{60CEA3D1-0A47-1503-75D2-A06F673282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6282" y="1473103"/>
            <a:ext cx="4329552" cy="5019771"/>
          </a:xfrm>
          <a:prstGeom prst="rect">
            <a:avLst/>
          </a:prstGeom>
          <a:noFill/>
        </p:spPr>
      </p:pic>
    </p:spTree>
    <p:extLst>
      <p:ext uri="{BB962C8B-B14F-4D97-AF65-F5344CB8AC3E}">
        <p14:creationId xmlns:p14="http://schemas.microsoft.com/office/powerpoint/2010/main" val="14185109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1E15C-72A8-3C42-FDCD-3355698ABA36}"/>
              </a:ext>
            </a:extLst>
          </p:cNvPr>
          <p:cNvSpPr>
            <a:spLocks noGrp="1"/>
          </p:cNvSpPr>
          <p:nvPr>
            <p:ph type="title"/>
          </p:nvPr>
        </p:nvSpPr>
        <p:spPr/>
        <p:txBody>
          <a:bodyPr/>
          <a:lstStyle/>
          <a:p>
            <a:r>
              <a:rPr lang="en-US" dirty="0"/>
              <a:t>Rights-Balancing in practice</a:t>
            </a:r>
          </a:p>
        </p:txBody>
      </p:sp>
      <p:sp>
        <p:nvSpPr>
          <p:cNvPr id="3" name="Content Placeholder 2">
            <a:extLst>
              <a:ext uri="{FF2B5EF4-FFF2-40B4-BE49-F238E27FC236}">
                <a16:creationId xmlns:a16="http://schemas.microsoft.com/office/drawing/2014/main" id="{E88CF42E-A8D9-F33A-A6F9-62D646858864}"/>
              </a:ext>
            </a:extLst>
          </p:cNvPr>
          <p:cNvSpPr>
            <a:spLocks noGrp="1"/>
          </p:cNvSpPr>
          <p:nvPr>
            <p:ph idx="1"/>
          </p:nvPr>
        </p:nvSpPr>
        <p:spPr/>
        <p:txBody>
          <a:bodyPr/>
          <a:lstStyle/>
          <a:p>
            <a:pPr fontAlgn="auto">
              <a:spcAft>
                <a:spcPts val="0"/>
              </a:spcAft>
              <a:defRPr/>
            </a:pPr>
            <a:r>
              <a:rPr lang="en-GB" b="1" dirty="0">
                <a:solidFill>
                  <a:schemeClr val="accent2">
                    <a:lumMod val="75000"/>
                  </a:schemeClr>
                </a:solidFill>
                <a:latin typeface="Avenir Heavy" panose="02000503020000020003" pitchFamily="2" charset="0"/>
              </a:rPr>
              <a:t>Scottish Fundraising Guarantee Statement</a:t>
            </a:r>
            <a:endParaRPr lang="en-GB" dirty="0">
              <a:solidFill>
                <a:srgbClr val="007EBD"/>
              </a:solidFill>
            </a:endParaRPr>
          </a:p>
          <a:p>
            <a:pPr marL="457200" indent="-457200">
              <a:buFont typeface="Arial" panose="020B0604020202020204" pitchFamily="34" charset="0"/>
              <a:buChar char="•"/>
              <a:defRPr/>
            </a:pPr>
            <a:r>
              <a:rPr lang="en-GB" dirty="0">
                <a:solidFill>
                  <a:schemeClr val="bg2">
                    <a:lumMod val="75000"/>
                  </a:schemeClr>
                </a:solidFill>
              </a:rPr>
              <a:t>Fundraising is the life blood of many Scottish charities and we need to raise funds from voluntary sources. We could not fulfil our charitable mission without the support of generous, thoughtful and committed donors. We value the support of donors and </a:t>
            </a:r>
            <a:r>
              <a:rPr lang="en-GB" u="sng" dirty="0">
                <a:solidFill>
                  <a:schemeClr val="bg2">
                    <a:lumMod val="75000"/>
                  </a:schemeClr>
                </a:solidFill>
              </a:rPr>
              <a:t>understand the need to balance our duties to beneficiaries, with our duties to donors</a:t>
            </a:r>
            <a:r>
              <a:rPr lang="en-GB" dirty="0">
                <a:solidFill>
                  <a:schemeClr val="bg2">
                    <a:lumMod val="75000"/>
                  </a:schemeClr>
                </a:solidFill>
              </a:rPr>
              <a:t>.</a:t>
            </a:r>
            <a:endParaRPr lang="en-US" dirty="0">
              <a:solidFill>
                <a:schemeClr val="bg2">
                  <a:lumMod val="75000"/>
                </a:schemeClr>
              </a:solidFill>
            </a:endParaRPr>
          </a:p>
        </p:txBody>
      </p:sp>
    </p:spTree>
    <p:extLst>
      <p:ext uri="{BB962C8B-B14F-4D97-AF65-F5344CB8AC3E}">
        <p14:creationId xmlns:p14="http://schemas.microsoft.com/office/powerpoint/2010/main" val="32764247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1E15C-72A8-3C42-FDCD-3355698ABA36}"/>
              </a:ext>
            </a:extLst>
          </p:cNvPr>
          <p:cNvSpPr>
            <a:spLocks noGrp="1"/>
          </p:cNvSpPr>
          <p:nvPr>
            <p:ph type="title"/>
          </p:nvPr>
        </p:nvSpPr>
        <p:spPr/>
        <p:txBody>
          <a:bodyPr/>
          <a:lstStyle/>
          <a:p>
            <a:r>
              <a:rPr lang="en-US" dirty="0"/>
              <a:t>Rights-Balancing in practice</a:t>
            </a:r>
          </a:p>
        </p:txBody>
      </p:sp>
      <p:sp>
        <p:nvSpPr>
          <p:cNvPr id="3" name="Content Placeholder 2">
            <a:extLst>
              <a:ext uri="{FF2B5EF4-FFF2-40B4-BE49-F238E27FC236}">
                <a16:creationId xmlns:a16="http://schemas.microsoft.com/office/drawing/2014/main" id="{E88CF42E-A8D9-F33A-A6F9-62D646858864}"/>
              </a:ext>
            </a:extLst>
          </p:cNvPr>
          <p:cNvSpPr>
            <a:spLocks noGrp="1"/>
          </p:cNvSpPr>
          <p:nvPr>
            <p:ph idx="1"/>
          </p:nvPr>
        </p:nvSpPr>
        <p:spPr/>
        <p:txBody>
          <a:bodyPr/>
          <a:lstStyle/>
          <a:p>
            <a:pPr marL="457200" indent="-457200">
              <a:buFont typeface="Arial" panose="020B0604020202020204" pitchFamily="34" charset="0"/>
              <a:buChar char="•"/>
              <a:defRPr/>
            </a:pPr>
            <a:r>
              <a:rPr lang="en-GB" dirty="0">
                <a:solidFill>
                  <a:schemeClr val="bg2">
                    <a:lumMod val="75000"/>
                  </a:schemeClr>
                </a:solidFill>
              </a:rPr>
              <a:t>Fundraising Institute of Australia guidance on emergency appeals</a:t>
            </a:r>
          </a:p>
          <a:p>
            <a:pPr marL="457200" indent="-457200">
              <a:buFont typeface="Arial" panose="020B0604020202020204" pitchFamily="34" charset="0"/>
              <a:buChar char="•"/>
              <a:defRPr/>
            </a:pPr>
            <a:r>
              <a:rPr lang="en-GB" dirty="0">
                <a:solidFill>
                  <a:schemeClr val="bg2">
                    <a:lumMod val="75000"/>
                  </a:schemeClr>
                </a:solidFill>
              </a:rPr>
              <a:t>Forms bedrock of ethics syllabus for Chartered Institute of Fundraising Academy courses.</a:t>
            </a:r>
            <a:endParaRPr lang="en-US" dirty="0">
              <a:solidFill>
                <a:schemeClr val="bg2">
                  <a:lumMod val="75000"/>
                </a:schemeClr>
              </a:solidFill>
            </a:endParaRPr>
          </a:p>
        </p:txBody>
      </p:sp>
    </p:spTree>
    <p:extLst>
      <p:ext uri="{BB962C8B-B14F-4D97-AF65-F5344CB8AC3E}">
        <p14:creationId xmlns:p14="http://schemas.microsoft.com/office/powerpoint/2010/main" val="10221075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E0F1E-7618-3C48-9C36-1B2DCF7A09C1}"/>
              </a:ext>
            </a:extLst>
          </p:cNvPr>
          <p:cNvSpPr>
            <a:spLocks noGrp="1"/>
          </p:cNvSpPr>
          <p:nvPr>
            <p:ph type="title"/>
          </p:nvPr>
        </p:nvSpPr>
        <p:spPr/>
        <p:txBody>
          <a:bodyPr rtlCol="0">
            <a:normAutofit/>
          </a:bodyPr>
          <a:lstStyle/>
          <a:p>
            <a:pPr fontAlgn="auto">
              <a:spcAft>
                <a:spcPts val="0"/>
              </a:spcAft>
              <a:defRPr/>
            </a:pPr>
            <a:r>
              <a:rPr lang="en-US" dirty="0"/>
              <a:t>Applied vs normative ethics</a:t>
            </a:r>
          </a:p>
        </p:txBody>
      </p:sp>
      <p:sp>
        <p:nvSpPr>
          <p:cNvPr id="3" name="Content Placeholder 2">
            <a:extLst>
              <a:ext uri="{FF2B5EF4-FFF2-40B4-BE49-F238E27FC236}">
                <a16:creationId xmlns:a16="http://schemas.microsoft.com/office/drawing/2014/main" id="{DA5E66B6-7F24-2747-8E0D-EE8FE6F12966}"/>
              </a:ext>
            </a:extLst>
          </p:cNvPr>
          <p:cNvSpPr>
            <a:spLocks noGrp="1"/>
          </p:cNvSpPr>
          <p:nvPr>
            <p:ph idx="1"/>
          </p:nvPr>
        </p:nvSpPr>
        <p:spPr/>
        <p:txBody>
          <a:bodyPr rtlCol="0">
            <a:normAutofit/>
          </a:bodyPr>
          <a:lstStyle/>
          <a:p>
            <a:pPr marL="457200" indent="-457200" fontAlgn="auto">
              <a:spcAft>
                <a:spcPts val="0"/>
              </a:spcAft>
              <a:buFont typeface="Arial" panose="020B0604020202020204" pitchFamily="34" charset="0"/>
              <a:buChar char="•"/>
              <a:defRPr/>
            </a:pPr>
            <a:r>
              <a:rPr lang="en-GB" dirty="0">
                <a:solidFill>
                  <a:schemeClr val="bg2">
                    <a:lumMod val="75000"/>
                  </a:schemeClr>
                </a:solidFill>
              </a:rPr>
              <a:t>Applied ethics tells you WHAT you ought (or ought not) do.</a:t>
            </a:r>
          </a:p>
          <a:p>
            <a:pPr marL="457200" indent="-457200" fontAlgn="auto">
              <a:spcAft>
                <a:spcPts val="0"/>
              </a:spcAft>
              <a:buFont typeface="Arial" panose="020B0604020202020204" pitchFamily="34" charset="0"/>
              <a:buChar char="•"/>
              <a:defRPr/>
            </a:pPr>
            <a:endParaRPr lang="en-GB" dirty="0">
              <a:solidFill>
                <a:schemeClr val="bg2">
                  <a:lumMod val="75000"/>
                </a:schemeClr>
              </a:solidFill>
            </a:endParaRPr>
          </a:p>
          <a:p>
            <a:pPr marL="457200" indent="-457200" fontAlgn="auto">
              <a:spcAft>
                <a:spcPts val="0"/>
              </a:spcAft>
              <a:buFont typeface="Arial" panose="020B0604020202020204" pitchFamily="34" charset="0"/>
              <a:buChar char="•"/>
              <a:defRPr/>
            </a:pPr>
            <a:r>
              <a:rPr lang="en-GB" dirty="0">
                <a:solidFill>
                  <a:schemeClr val="bg2">
                    <a:lumMod val="75000"/>
                  </a:schemeClr>
                </a:solidFill>
              </a:rPr>
              <a:t>Normative ethics helps you understand WHY you ought (or ought not) do it.</a:t>
            </a:r>
          </a:p>
          <a:p>
            <a:pPr fontAlgn="auto">
              <a:spcAft>
                <a:spcPts val="0"/>
              </a:spcAft>
              <a:defRPr/>
            </a:pPr>
            <a:endParaRPr lang="en-US" dirty="0"/>
          </a:p>
        </p:txBody>
      </p:sp>
    </p:spTree>
    <p:extLst>
      <p:ext uri="{BB962C8B-B14F-4D97-AF65-F5344CB8AC3E}">
        <p14:creationId xmlns:p14="http://schemas.microsoft.com/office/powerpoint/2010/main" val="15864595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11D56-81AD-2743-A1CF-192DA09C0FB8}"/>
              </a:ext>
            </a:extLst>
          </p:cNvPr>
          <p:cNvSpPr>
            <a:spLocks noGrp="1"/>
          </p:cNvSpPr>
          <p:nvPr>
            <p:ph type="title"/>
          </p:nvPr>
        </p:nvSpPr>
        <p:spPr/>
        <p:txBody>
          <a:bodyPr/>
          <a:lstStyle/>
          <a:p>
            <a:r>
              <a:rPr lang="en-US" dirty="0"/>
              <a:t>Further ethical issues</a:t>
            </a:r>
          </a:p>
        </p:txBody>
      </p:sp>
      <p:sp>
        <p:nvSpPr>
          <p:cNvPr id="3" name="Content Placeholder 2">
            <a:extLst>
              <a:ext uri="{FF2B5EF4-FFF2-40B4-BE49-F238E27FC236}">
                <a16:creationId xmlns:a16="http://schemas.microsoft.com/office/drawing/2014/main" id="{C9F00A3E-341E-7B40-AA16-2D4CB592DDC6}"/>
              </a:ext>
            </a:extLst>
          </p:cNvPr>
          <p:cNvSpPr>
            <a:spLocks noGrp="1"/>
          </p:cNvSpPr>
          <p:nvPr>
            <p:ph idx="1"/>
          </p:nvPr>
        </p:nvSpPr>
        <p:spPr/>
        <p:txBody>
          <a:bodyPr/>
          <a:lstStyle/>
          <a:p>
            <a:pPr marL="457200" indent="-457200">
              <a:buFont typeface="Arial" panose="020B0604020202020204" pitchFamily="34" charset="0"/>
              <a:buChar char="•"/>
            </a:pPr>
            <a:r>
              <a:rPr lang="en-US" dirty="0">
                <a:solidFill>
                  <a:schemeClr val="bg2">
                    <a:lumMod val="75000"/>
                  </a:schemeClr>
                </a:solidFill>
              </a:rPr>
              <a:t>Donor dominance and power imbalances in donor-fundraiser relationships</a:t>
            </a:r>
          </a:p>
          <a:p>
            <a:pPr marL="457200" indent="-457200">
              <a:buFont typeface="Arial" panose="020B0604020202020204" pitchFamily="34" charset="0"/>
              <a:buChar char="•"/>
            </a:pPr>
            <a:r>
              <a:rPr lang="en-US" dirty="0">
                <a:solidFill>
                  <a:schemeClr val="bg2">
                    <a:lumMod val="75000"/>
                  </a:schemeClr>
                </a:solidFill>
              </a:rPr>
              <a:t>Beneficiary/service user framing </a:t>
            </a:r>
          </a:p>
          <a:p>
            <a:pPr marL="1143000" lvl="1" indent="-457200"/>
            <a:r>
              <a:rPr lang="en-US" dirty="0">
                <a:solidFill>
                  <a:schemeClr val="bg2">
                    <a:lumMod val="60000"/>
                    <a:lumOff val="40000"/>
                  </a:schemeClr>
                </a:solidFill>
              </a:rPr>
              <a:t>Jess Crombie is talking about this later</a:t>
            </a:r>
          </a:p>
          <a:p>
            <a:pPr marL="457200" indent="-457200">
              <a:buFont typeface="Arial" panose="020B0604020202020204" pitchFamily="34" charset="0"/>
              <a:buChar char="•"/>
            </a:pPr>
            <a:r>
              <a:rPr lang="en-US" dirty="0">
                <a:solidFill>
                  <a:schemeClr val="bg2">
                    <a:lumMod val="75000"/>
                  </a:schemeClr>
                </a:solidFill>
              </a:rPr>
              <a:t>Community-centric fundraising (CCF)</a:t>
            </a:r>
          </a:p>
          <a:p>
            <a:pPr marL="1143000" lvl="1" indent="-457200"/>
            <a:r>
              <a:rPr lang="en-US" dirty="0">
                <a:solidFill>
                  <a:schemeClr val="bg2">
                    <a:lumMod val="60000"/>
                    <a:lumOff val="40000"/>
                  </a:schemeClr>
                </a:solidFill>
              </a:rPr>
              <a:t>And the tension with donor-</a:t>
            </a:r>
            <a:r>
              <a:rPr lang="en-US" dirty="0" err="1">
                <a:solidFill>
                  <a:schemeClr val="bg2">
                    <a:lumMod val="60000"/>
                    <a:lumOff val="40000"/>
                  </a:schemeClr>
                </a:solidFill>
              </a:rPr>
              <a:t>centred</a:t>
            </a:r>
            <a:r>
              <a:rPr lang="en-US" dirty="0">
                <a:solidFill>
                  <a:schemeClr val="bg2">
                    <a:lumMod val="60000"/>
                    <a:lumOff val="40000"/>
                  </a:schemeClr>
                </a:solidFill>
              </a:rPr>
              <a:t> fundraising</a:t>
            </a:r>
            <a:endParaRPr lang="en-US" dirty="0">
              <a:solidFill>
                <a:schemeClr val="bg2">
                  <a:lumMod val="75000"/>
                </a:schemeClr>
              </a:solidFill>
            </a:endParaRPr>
          </a:p>
          <a:p>
            <a:pPr marL="457200" indent="-457200">
              <a:buFont typeface="Arial" panose="020B0604020202020204" pitchFamily="34" charset="0"/>
              <a:buChar char="•"/>
            </a:pPr>
            <a:r>
              <a:rPr lang="en-US" dirty="0">
                <a:solidFill>
                  <a:schemeClr val="bg2">
                    <a:lumMod val="75000"/>
                  </a:schemeClr>
                </a:solidFill>
              </a:rPr>
              <a:t>Virtue ethics and care ethics in fundraising</a:t>
            </a:r>
          </a:p>
          <a:p>
            <a:pPr marL="457200" indent="-457200">
              <a:buFont typeface="Arial" panose="020B0604020202020204" pitchFamily="34" charset="0"/>
              <a:buChar char="•"/>
            </a:pPr>
            <a:endParaRPr lang="en-US" dirty="0">
              <a:solidFill>
                <a:schemeClr val="bg2">
                  <a:lumMod val="75000"/>
                </a:schemeClr>
              </a:solidFill>
            </a:endParaRPr>
          </a:p>
        </p:txBody>
      </p:sp>
    </p:spTree>
    <p:extLst>
      <p:ext uri="{BB962C8B-B14F-4D97-AF65-F5344CB8AC3E}">
        <p14:creationId xmlns:p14="http://schemas.microsoft.com/office/powerpoint/2010/main" val="25261613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3BB35-F9A8-814F-A775-DC967E8C3253}"/>
              </a:ext>
            </a:extLst>
          </p:cNvPr>
          <p:cNvSpPr>
            <a:spLocks noGrp="1"/>
          </p:cNvSpPr>
          <p:nvPr>
            <p:ph type="title"/>
          </p:nvPr>
        </p:nvSpPr>
        <p:spPr/>
        <p:txBody>
          <a:bodyPr/>
          <a:lstStyle/>
          <a:p>
            <a:r>
              <a:rPr lang="en-US" dirty="0"/>
              <a:t>Donor dominance</a:t>
            </a:r>
          </a:p>
        </p:txBody>
      </p:sp>
      <p:sp>
        <p:nvSpPr>
          <p:cNvPr id="3" name="Content Placeholder 2">
            <a:extLst>
              <a:ext uri="{FF2B5EF4-FFF2-40B4-BE49-F238E27FC236}">
                <a16:creationId xmlns:a16="http://schemas.microsoft.com/office/drawing/2014/main" id="{4DEC1442-5BF1-D44D-9F67-FBD1F6C0BE62}"/>
              </a:ext>
            </a:extLst>
          </p:cNvPr>
          <p:cNvSpPr>
            <a:spLocks noGrp="1"/>
          </p:cNvSpPr>
          <p:nvPr>
            <p:ph idx="1"/>
          </p:nvPr>
        </p:nvSpPr>
        <p:spPr/>
        <p:txBody>
          <a:bodyPr>
            <a:normAutofit/>
          </a:bodyPr>
          <a:lstStyle/>
          <a:p>
            <a:pPr marL="114300" indent="-342900">
              <a:buFont typeface="Arial" charset="0"/>
              <a:buChar char="•"/>
            </a:pPr>
            <a:r>
              <a:rPr lang="en-US" sz="3000" dirty="0">
                <a:solidFill>
                  <a:schemeClr val="bg2">
                    <a:lumMod val="75000"/>
                  </a:schemeClr>
                </a:solidFill>
                <a:ea typeface="Arial" charset="0"/>
                <a:cs typeface="Calibri" panose="020F0502020204030204" pitchFamily="34" charset="0"/>
              </a:rPr>
              <a:t>An imbalance of power wherein the donor exhibits controlling behaviour that compromises the mission of an organisation and/or its ability to serve its beneficiaries</a:t>
            </a:r>
          </a:p>
          <a:p>
            <a:pPr marL="114300" indent="-342900">
              <a:buFont typeface="Arial" charset="0"/>
              <a:buChar char="•"/>
            </a:pPr>
            <a:endParaRPr lang="en-US" sz="3000" dirty="0">
              <a:solidFill>
                <a:schemeClr val="bg2">
                  <a:lumMod val="75000"/>
                </a:schemeClr>
              </a:solidFill>
              <a:ea typeface="Arial" charset="0"/>
              <a:cs typeface="Calibri" panose="020F0502020204030204" pitchFamily="34" charset="0"/>
            </a:endParaRPr>
          </a:p>
          <a:p>
            <a:endParaRPr lang="en-US" dirty="0">
              <a:solidFill>
                <a:schemeClr val="bg2">
                  <a:lumMod val="75000"/>
                </a:schemeClr>
              </a:solidFill>
            </a:endParaRPr>
          </a:p>
          <a:p>
            <a:endParaRPr lang="en-US" dirty="0">
              <a:solidFill>
                <a:schemeClr val="bg2">
                  <a:lumMod val="75000"/>
                </a:schemeClr>
              </a:solidFill>
            </a:endParaRPr>
          </a:p>
        </p:txBody>
      </p:sp>
    </p:spTree>
    <p:extLst>
      <p:ext uri="{BB962C8B-B14F-4D97-AF65-F5344CB8AC3E}">
        <p14:creationId xmlns:p14="http://schemas.microsoft.com/office/powerpoint/2010/main" val="39191769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74750-59E3-70B7-D79E-DB9B643EB96B}"/>
              </a:ext>
            </a:extLst>
          </p:cNvPr>
          <p:cNvSpPr>
            <a:spLocks noGrp="1"/>
          </p:cNvSpPr>
          <p:nvPr>
            <p:ph type="title"/>
          </p:nvPr>
        </p:nvSpPr>
        <p:spPr/>
        <p:txBody>
          <a:bodyPr/>
          <a:lstStyle/>
          <a:p>
            <a:r>
              <a:rPr lang="en-US" dirty="0"/>
              <a:t>Donor dominance</a:t>
            </a:r>
          </a:p>
        </p:txBody>
      </p:sp>
      <p:sp>
        <p:nvSpPr>
          <p:cNvPr id="3" name="Content Placeholder 2">
            <a:extLst>
              <a:ext uri="{FF2B5EF4-FFF2-40B4-BE49-F238E27FC236}">
                <a16:creationId xmlns:a16="http://schemas.microsoft.com/office/drawing/2014/main" id="{23C6FC20-1747-266D-22C4-499D307AD1D7}"/>
              </a:ext>
            </a:extLst>
          </p:cNvPr>
          <p:cNvSpPr>
            <a:spLocks noGrp="1"/>
          </p:cNvSpPr>
          <p:nvPr>
            <p:ph idx="1"/>
          </p:nvPr>
        </p:nvSpPr>
        <p:spPr/>
        <p:txBody>
          <a:bodyPr/>
          <a:lstStyle/>
          <a:p>
            <a:pPr marL="457200" indent="-457200">
              <a:buFont typeface="Arial" panose="020B0604020202020204" pitchFamily="34" charset="0"/>
              <a:buChar char="•"/>
            </a:pPr>
            <a:r>
              <a:rPr lang="en-US" dirty="0">
                <a:solidFill>
                  <a:schemeClr val="bg2">
                    <a:lumMod val="75000"/>
                  </a:schemeClr>
                </a:solidFill>
              </a:rPr>
              <a:t>Rogare’s work on donor dominance</a:t>
            </a:r>
          </a:p>
          <a:p>
            <a:pPr marL="1143000" lvl="1" indent="-457200"/>
            <a:r>
              <a:rPr lang="en-US" dirty="0">
                <a:solidFill>
                  <a:schemeClr val="bg2">
                    <a:lumMod val="60000"/>
                    <a:lumOff val="40000"/>
                  </a:schemeClr>
                </a:solidFill>
              </a:rPr>
              <a:t>Led by Heather Hill</a:t>
            </a:r>
          </a:p>
        </p:txBody>
      </p:sp>
      <p:sp>
        <p:nvSpPr>
          <p:cNvPr id="4" name="Rectangle 3">
            <a:extLst>
              <a:ext uri="{FF2B5EF4-FFF2-40B4-BE49-F238E27FC236}">
                <a16:creationId xmlns:a16="http://schemas.microsoft.com/office/drawing/2014/main" id="{3E3DA415-400D-EDB2-0EE8-8A0CE5BB454E}"/>
              </a:ext>
            </a:extLst>
          </p:cNvPr>
          <p:cNvSpPr/>
          <p:nvPr/>
        </p:nvSpPr>
        <p:spPr>
          <a:xfrm>
            <a:off x="1784834" y="2782669"/>
            <a:ext cx="2653748" cy="646331"/>
          </a:xfrm>
          <a:prstGeom prst="rect">
            <a:avLst/>
          </a:prstGeom>
        </p:spPr>
        <p:txBody>
          <a:bodyPr wrap="square">
            <a:spAutoFit/>
          </a:bodyPr>
          <a:lstStyle/>
          <a:p>
            <a:r>
              <a:rPr lang="en-US" dirty="0">
                <a:solidFill>
                  <a:schemeClr val="bg2">
                    <a:lumMod val="60000"/>
                    <a:lumOff val="40000"/>
                  </a:schemeClr>
                </a:solidFill>
                <a:latin typeface="Avenir" panose="02000503020000020003" pitchFamily="2" charset="0"/>
                <a:hlinkClick r:id="rId2"/>
              </a:rPr>
              <a:t>https://www.rogare.net/donor-dominance</a:t>
            </a:r>
            <a:r>
              <a:rPr lang="en-US" dirty="0">
                <a:solidFill>
                  <a:schemeClr val="bg2">
                    <a:lumMod val="60000"/>
                    <a:lumOff val="40000"/>
                  </a:schemeClr>
                </a:solidFill>
                <a:latin typeface="Avenir" panose="02000503020000020003" pitchFamily="2" charset="0"/>
              </a:rPr>
              <a:t> </a:t>
            </a:r>
          </a:p>
        </p:txBody>
      </p:sp>
      <p:pic>
        <p:nvPicPr>
          <p:cNvPr id="6" name="Picture 5" descr="A person with long hair&#10;&#10;Description automatically generated with low confidence">
            <a:extLst>
              <a:ext uri="{FF2B5EF4-FFF2-40B4-BE49-F238E27FC236}">
                <a16:creationId xmlns:a16="http://schemas.microsoft.com/office/drawing/2014/main" id="{FCBA025B-C7F9-9E1E-3DA1-2304C58C7A1C}"/>
              </a:ext>
            </a:extLst>
          </p:cNvPr>
          <p:cNvPicPr>
            <a:picLocks noChangeAspect="1"/>
          </p:cNvPicPr>
          <p:nvPr/>
        </p:nvPicPr>
        <p:blipFill>
          <a:blip r:embed="rId3"/>
          <a:stretch>
            <a:fillRect/>
          </a:stretch>
        </p:blipFill>
        <p:spPr>
          <a:xfrm>
            <a:off x="5202536" y="2322551"/>
            <a:ext cx="2523406" cy="3024000"/>
          </a:xfrm>
          <a:prstGeom prst="rect">
            <a:avLst/>
          </a:prstGeom>
        </p:spPr>
      </p:pic>
    </p:spTree>
    <p:extLst>
      <p:ext uri="{BB962C8B-B14F-4D97-AF65-F5344CB8AC3E}">
        <p14:creationId xmlns:p14="http://schemas.microsoft.com/office/powerpoint/2010/main" val="34887807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80923-BECF-E64B-A0DD-9EFDEA0A6C01}"/>
              </a:ext>
            </a:extLst>
          </p:cNvPr>
          <p:cNvSpPr>
            <a:spLocks noGrp="1"/>
          </p:cNvSpPr>
          <p:nvPr>
            <p:ph type="title"/>
          </p:nvPr>
        </p:nvSpPr>
        <p:spPr/>
        <p:txBody>
          <a:bodyPr/>
          <a:lstStyle/>
          <a:p>
            <a:r>
              <a:rPr lang="en-US" dirty="0"/>
              <a:t>Donor dominance</a:t>
            </a:r>
          </a:p>
        </p:txBody>
      </p:sp>
      <p:sp>
        <p:nvSpPr>
          <p:cNvPr id="3" name="Content Placeholder 2">
            <a:extLst>
              <a:ext uri="{FF2B5EF4-FFF2-40B4-BE49-F238E27FC236}">
                <a16:creationId xmlns:a16="http://schemas.microsoft.com/office/drawing/2014/main" id="{51B8DD80-E124-9E40-B5CC-1DC5F5B7BE7D}"/>
              </a:ext>
            </a:extLst>
          </p:cNvPr>
          <p:cNvSpPr>
            <a:spLocks noGrp="1"/>
          </p:cNvSpPr>
          <p:nvPr>
            <p:ph idx="1"/>
          </p:nvPr>
        </p:nvSpPr>
        <p:spPr/>
        <p:txBody>
          <a:bodyPr/>
          <a:lstStyle/>
          <a:p>
            <a:r>
              <a:rPr lang="en-US" sz="3200" b="1" dirty="0">
                <a:solidFill>
                  <a:schemeClr val="accent2">
                    <a:lumMod val="75000"/>
                  </a:schemeClr>
                </a:solidFill>
                <a:ea typeface="Arial" charset="0"/>
                <a:cs typeface="Calibri" panose="020F0502020204030204" pitchFamily="34" charset="0"/>
              </a:rPr>
              <a:t>Type 1 – Dominance in Direction</a:t>
            </a:r>
          </a:p>
          <a:p>
            <a:pPr marL="114300" indent="-342900">
              <a:buFont typeface="Arial" charset="0"/>
              <a:buChar char="•"/>
            </a:pPr>
            <a:r>
              <a:rPr lang="en-US" sz="3200" dirty="0">
                <a:solidFill>
                  <a:schemeClr val="bg2">
                    <a:lumMod val="75000"/>
                  </a:schemeClr>
                </a:solidFill>
                <a:ea typeface="Arial" charset="0"/>
                <a:cs typeface="Calibri" panose="020F0502020204030204" pitchFamily="34" charset="0"/>
              </a:rPr>
              <a:t>Governance</a:t>
            </a:r>
          </a:p>
          <a:p>
            <a:pPr marL="114300" indent="-342900">
              <a:buFont typeface="Arial" charset="0"/>
              <a:buChar char="•"/>
            </a:pPr>
            <a:r>
              <a:rPr lang="en-US" sz="3200" dirty="0">
                <a:solidFill>
                  <a:schemeClr val="bg2">
                    <a:lumMod val="75000"/>
                  </a:schemeClr>
                </a:solidFill>
                <a:ea typeface="Arial" charset="0"/>
                <a:cs typeface="Calibri" panose="020F0502020204030204" pitchFamily="34" charset="0"/>
              </a:rPr>
              <a:t>Policy</a:t>
            </a:r>
          </a:p>
          <a:p>
            <a:pPr marL="114300" indent="-342900">
              <a:buFont typeface="Arial" charset="0"/>
              <a:buChar char="•"/>
            </a:pPr>
            <a:r>
              <a:rPr lang="en-US" sz="3200" dirty="0">
                <a:solidFill>
                  <a:schemeClr val="bg2">
                    <a:lumMod val="75000"/>
                  </a:schemeClr>
                </a:solidFill>
                <a:ea typeface="Arial" charset="0"/>
                <a:cs typeface="Calibri" panose="020F0502020204030204" pitchFamily="34" charset="0"/>
              </a:rPr>
              <a:t>Administration</a:t>
            </a:r>
          </a:p>
          <a:p>
            <a:pPr marL="800100" lvl="1" indent="-342900">
              <a:buFont typeface="Arial" charset="0"/>
              <a:buChar char="•"/>
            </a:pPr>
            <a:r>
              <a:rPr lang="en-US" sz="2800" dirty="0">
                <a:solidFill>
                  <a:schemeClr val="bg2">
                    <a:lumMod val="60000"/>
                    <a:lumOff val="40000"/>
                  </a:schemeClr>
                </a:solidFill>
                <a:ea typeface="Arial" charset="0"/>
                <a:cs typeface="Calibri" panose="020F0502020204030204" pitchFamily="34" charset="0"/>
              </a:rPr>
              <a:t>Operations</a:t>
            </a:r>
          </a:p>
          <a:p>
            <a:pPr marL="800100" lvl="1" indent="-342900">
              <a:buFont typeface="Arial" charset="0"/>
              <a:buChar char="•"/>
            </a:pPr>
            <a:r>
              <a:rPr lang="en-US" sz="2800" dirty="0">
                <a:solidFill>
                  <a:schemeClr val="bg2">
                    <a:lumMod val="60000"/>
                    <a:lumOff val="40000"/>
                  </a:schemeClr>
                </a:solidFill>
                <a:ea typeface="Arial" charset="0"/>
                <a:cs typeface="Calibri" panose="020F0502020204030204" pitchFamily="34" charset="0"/>
              </a:rPr>
              <a:t>Personnel</a:t>
            </a:r>
          </a:p>
          <a:p>
            <a:pPr marL="800100" lvl="1" indent="-342900">
              <a:buFont typeface="Arial" charset="0"/>
              <a:buChar char="•"/>
            </a:pPr>
            <a:r>
              <a:rPr lang="en-US" sz="2800" dirty="0">
                <a:solidFill>
                  <a:schemeClr val="bg2">
                    <a:lumMod val="60000"/>
                    <a:lumOff val="40000"/>
                  </a:schemeClr>
                </a:solidFill>
                <a:ea typeface="Arial" charset="0"/>
                <a:cs typeface="Calibri" panose="020F0502020204030204" pitchFamily="34" charset="0"/>
              </a:rPr>
              <a:t>Programs</a:t>
            </a:r>
          </a:p>
          <a:p>
            <a:endParaRPr lang="en-US" dirty="0"/>
          </a:p>
        </p:txBody>
      </p:sp>
    </p:spTree>
    <p:extLst>
      <p:ext uri="{BB962C8B-B14F-4D97-AF65-F5344CB8AC3E}">
        <p14:creationId xmlns:p14="http://schemas.microsoft.com/office/powerpoint/2010/main" val="6345245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80923-BECF-E64B-A0DD-9EFDEA0A6C01}"/>
              </a:ext>
            </a:extLst>
          </p:cNvPr>
          <p:cNvSpPr>
            <a:spLocks noGrp="1"/>
          </p:cNvSpPr>
          <p:nvPr>
            <p:ph type="title"/>
          </p:nvPr>
        </p:nvSpPr>
        <p:spPr/>
        <p:txBody>
          <a:bodyPr/>
          <a:lstStyle/>
          <a:p>
            <a:r>
              <a:rPr lang="en-US" dirty="0"/>
              <a:t>Donor dominance</a:t>
            </a:r>
          </a:p>
        </p:txBody>
      </p:sp>
      <p:sp>
        <p:nvSpPr>
          <p:cNvPr id="3" name="Content Placeholder 2">
            <a:extLst>
              <a:ext uri="{FF2B5EF4-FFF2-40B4-BE49-F238E27FC236}">
                <a16:creationId xmlns:a16="http://schemas.microsoft.com/office/drawing/2014/main" id="{51B8DD80-E124-9E40-B5CC-1DC5F5B7BE7D}"/>
              </a:ext>
            </a:extLst>
          </p:cNvPr>
          <p:cNvSpPr>
            <a:spLocks noGrp="1"/>
          </p:cNvSpPr>
          <p:nvPr>
            <p:ph idx="1"/>
          </p:nvPr>
        </p:nvSpPr>
        <p:spPr/>
        <p:txBody>
          <a:bodyPr/>
          <a:lstStyle/>
          <a:p>
            <a:r>
              <a:rPr lang="en-US" sz="3200" b="1" dirty="0">
                <a:solidFill>
                  <a:schemeClr val="accent2">
                    <a:lumMod val="75000"/>
                  </a:schemeClr>
                </a:solidFill>
                <a:ea typeface="Arial" charset="0"/>
                <a:cs typeface="Calibri" panose="020F0502020204030204" pitchFamily="34" charset="0"/>
              </a:rPr>
              <a:t>Type 2 – Dominance in relationships</a:t>
            </a:r>
          </a:p>
          <a:p>
            <a:pPr marL="114300" indent="-342900">
              <a:buFont typeface="Arial" charset="0"/>
              <a:buChar char="•"/>
            </a:pPr>
            <a:r>
              <a:rPr lang="en-US" dirty="0">
                <a:solidFill>
                  <a:schemeClr val="bg2">
                    <a:lumMod val="75000"/>
                  </a:schemeClr>
                </a:solidFill>
                <a:ea typeface="Arial" charset="0"/>
                <a:cs typeface="Calibri" panose="020F0502020204030204" pitchFamily="34" charset="0"/>
              </a:rPr>
              <a:t>Leadership (Board, administration)</a:t>
            </a:r>
          </a:p>
          <a:p>
            <a:pPr marL="114300" indent="-342900">
              <a:buFont typeface="Arial" charset="0"/>
              <a:buChar char="•"/>
            </a:pPr>
            <a:r>
              <a:rPr lang="en-US" dirty="0">
                <a:solidFill>
                  <a:schemeClr val="bg2">
                    <a:lumMod val="75000"/>
                  </a:schemeClr>
                </a:solidFill>
                <a:ea typeface="Arial" charset="0"/>
                <a:cs typeface="Calibri" panose="020F0502020204030204" pitchFamily="34" charset="0"/>
              </a:rPr>
              <a:t>Fundraising staff</a:t>
            </a:r>
          </a:p>
          <a:p>
            <a:pPr marL="114300" indent="-342900">
              <a:buFont typeface="Arial" charset="0"/>
              <a:buChar char="•"/>
            </a:pPr>
            <a:r>
              <a:rPr lang="en-US" dirty="0">
                <a:solidFill>
                  <a:schemeClr val="bg2">
                    <a:lumMod val="75000"/>
                  </a:schemeClr>
                </a:solidFill>
                <a:ea typeface="Arial" charset="0"/>
                <a:cs typeface="Calibri" panose="020F0502020204030204" pitchFamily="34" charset="0"/>
              </a:rPr>
              <a:t>Program staff</a:t>
            </a:r>
          </a:p>
          <a:p>
            <a:pPr marL="114300" indent="-342900">
              <a:buFont typeface="Arial" charset="0"/>
              <a:buChar char="•"/>
            </a:pPr>
            <a:r>
              <a:rPr lang="en-US" dirty="0">
                <a:solidFill>
                  <a:schemeClr val="bg2">
                    <a:lumMod val="75000"/>
                  </a:schemeClr>
                </a:solidFill>
                <a:ea typeface="Arial" charset="0"/>
                <a:cs typeface="Calibri" panose="020F0502020204030204" pitchFamily="34" charset="0"/>
              </a:rPr>
              <a:t>Peers/other donors</a:t>
            </a:r>
          </a:p>
          <a:p>
            <a:endParaRPr lang="en-US" dirty="0"/>
          </a:p>
        </p:txBody>
      </p:sp>
    </p:spTree>
    <p:extLst>
      <p:ext uri="{BB962C8B-B14F-4D97-AF65-F5344CB8AC3E}">
        <p14:creationId xmlns:p14="http://schemas.microsoft.com/office/powerpoint/2010/main" val="17443288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80923-BECF-E64B-A0DD-9EFDEA0A6C01}"/>
              </a:ext>
            </a:extLst>
          </p:cNvPr>
          <p:cNvSpPr>
            <a:spLocks noGrp="1"/>
          </p:cNvSpPr>
          <p:nvPr>
            <p:ph type="title"/>
          </p:nvPr>
        </p:nvSpPr>
        <p:spPr/>
        <p:txBody>
          <a:bodyPr/>
          <a:lstStyle/>
          <a:p>
            <a:r>
              <a:rPr lang="en-US" dirty="0"/>
              <a:t>Donor dominance</a:t>
            </a:r>
          </a:p>
        </p:txBody>
      </p:sp>
      <p:sp>
        <p:nvSpPr>
          <p:cNvPr id="3" name="Content Placeholder 2">
            <a:extLst>
              <a:ext uri="{FF2B5EF4-FFF2-40B4-BE49-F238E27FC236}">
                <a16:creationId xmlns:a16="http://schemas.microsoft.com/office/drawing/2014/main" id="{51B8DD80-E124-9E40-B5CC-1DC5F5B7BE7D}"/>
              </a:ext>
            </a:extLst>
          </p:cNvPr>
          <p:cNvSpPr>
            <a:spLocks noGrp="1"/>
          </p:cNvSpPr>
          <p:nvPr>
            <p:ph idx="1"/>
          </p:nvPr>
        </p:nvSpPr>
        <p:spPr/>
        <p:txBody>
          <a:bodyPr/>
          <a:lstStyle/>
          <a:p>
            <a:r>
              <a:rPr lang="en-US" sz="3200" b="1" dirty="0">
                <a:solidFill>
                  <a:schemeClr val="accent2">
                    <a:lumMod val="75000"/>
                  </a:schemeClr>
                </a:solidFill>
                <a:ea typeface="Arial" charset="0"/>
                <a:cs typeface="Calibri" panose="020F0502020204030204" pitchFamily="34" charset="0"/>
              </a:rPr>
              <a:t>Type 3 – Dominance in behaviour</a:t>
            </a:r>
          </a:p>
          <a:p>
            <a:pPr marL="114300" indent="-342900">
              <a:buFont typeface="Arial" charset="0"/>
              <a:buChar char="•"/>
            </a:pPr>
            <a:r>
              <a:rPr lang="en-US" dirty="0">
                <a:solidFill>
                  <a:schemeClr val="bg2">
                    <a:lumMod val="75000"/>
                  </a:schemeClr>
                </a:solidFill>
                <a:ea typeface="Arial" charset="0"/>
                <a:cs typeface="Calibri" panose="020F0502020204030204" pitchFamily="34" charset="0"/>
              </a:rPr>
              <a:t>Expectations of treatment</a:t>
            </a:r>
          </a:p>
          <a:p>
            <a:pPr marL="114300" indent="-342900">
              <a:buFont typeface="Arial" charset="0"/>
              <a:buChar char="•"/>
            </a:pPr>
            <a:r>
              <a:rPr lang="en-US" dirty="0">
                <a:solidFill>
                  <a:schemeClr val="bg2">
                    <a:lumMod val="75000"/>
                  </a:schemeClr>
                </a:solidFill>
                <a:ea typeface="Arial" charset="0"/>
                <a:cs typeface="Calibri" panose="020F0502020204030204" pitchFamily="34" charset="0"/>
              </a:rPr>
              <a:t>Regard (or disregard) for beneficiaries</a:t>
            </a:r>
          </a:p>
          <a:p>
            <a:pPr marL="114300" indent="-342900">
              <a:buFont typeface="Arial" charset="0"/>
              <a:buChar char="•"/>
            </a:pPr>
            <a:r>
              <a:rPr lang="en-US" dirty="0">
                <a:solidFill>
                  <a:schemeClr val="bg2">
                    <a:lumMod val="75000"/>
                  </a:schemeClr>
                </a:solidFill>
                <a:ea typeface="Arial" charset="0"/>
                <a:cs typeface="Calibri" panose="020F0502020204030204" pitchFamily="34" charset="0"/>
              </a:rPr>
              <a:t>Public influence</a:t>
            </a:r>
          </a:p>
          <a:p>
            <a:endParaRPr lang="en-US" dirty="0"/>
          </a:p>
        </p:txBody>
      </p:sp>
    </p:spTree>
    <p:extLst>
      <p:ext uri="{BB962C8B-B14F-4D97-AF65-F5344CB8AC3E}">
        <p14:creationId xmlns:p14="http://schemas.microsoft.com/office/powerpoint/2010/main" val="26311361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27F31-1BB8-014A-AC36-2D8DB8F0D0CE}"/>
              </a:ext>
            </a:extLst>
          </p:cNvPr>
          <p:cNvSpPr>
            <a:spLocks noGrp="1"/>
          </p:cNvSpPr>
          <p:nvPr>
            <p:ph type="title"/>
          </p:nvPr>
        </p:nvSpPr>
        <p:spPr/>
        <p:txBody>
          <a:bodyPr/>
          <a:lstStyle/>
          <a:p>
            <a:r>
              <a:rPr lang="en-US" dirty="0"/>
              <a:t>Donor demands</a:t>
            </a:r>
          </a:p>
        </p:txBody>
      </p:sp>
      <p:sp>
        <p:nvSpPr>
          <p:cNvPr id="3" name="Content Placeholder 2">
            <a:extLst>
              <a:ext uri="{FF2B5EF4-FFF2-40B4-BE49-F238E27FC236}">
                <a16:creationId xmlns:a16="http://schemas.microsoft.com/office/drawing/2014/main" id="{E253BA69-2A28-444C-8340-577D0996613B}"/>
              </a:ext>
            </a:extLst>
          </p:cNvPr>
          <p:cNvSpPr>
            <a:spLocks noGrp="1"/>
          </p:cNvSpPr>
          <p:nvPr>
            <p:ph idx="1"/>
          </p:nvPr>
        </p:nvSpPr>
        <p:spPr/>
        <p:txBody>
          <a:bodyPr/>
          <a:lstStyle/>
          <a:p>
            <a:pPr marL="457200" indent="-457200">
              <a:buFont typeface="Arial" panose="020B0604020202020204" pitchFamily="34" charset="0"/>
              <a:buChar char="•"/>
            </a:pPr>
            <a:r>
              <a:rPr lang="en-GB" dirty="0">
                <a:solidFill>
                  <a:schemeClr val="tx2">
                    <a:lumMod val="25000"/>
                  </a:schemeClr>
                </a:solidFill>
              </a:rPr>
              <a:t>In attempting to update to a more progressive lens of history, a donor said that we would lose their support if we at all were explicitly non-negative (neutral to positive) on LGBTQ+ identities and race. The staff did so for years up until the point I left.</a:t>
            </a:r>
          </a:p>
          <a:p>
            <a:endParaRPr lang="en-US" dirty="0"/>
          </a:p>
          <a:p>
            <a:endParaRPr lang="en-US" dirty="0"/>
          </a:p>
        </p:txBody>
      </p:sp>
    </p:spTree>
    <p:extLst>
      <p:ext uri="{BB962C8B-B14F-4D97-AF65-F5344CB8AC3E}">
        <p14:creationId xmlns:p14="http://schemas.microsoft.com/office/powerpoint/2010/main" val="9714889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27F31-1BB8-014A-AC36-2D8DB8F0D0CE}"/>
              </a:ext>
            </a:extLst>
          </p:cNvPr>
          <p:cNvSpPr>
            <a:spLocks noGrp="1"/>
          </p:cNvSpPr>
          <p:nvPr>
            <p:ph type="title"/>
          </p:nvPr>
        </p:nvSpPr>
        <p:spPr/>
        <p:txBody>
          <a:bodyPr/>
          <a:lstStyle/>
          <a:p>
            <a:r>
              <a:rPr lang="en-US" dirty="0"/>
              <a:t>Donor demands</a:t>
            </a:r>
          </a:p>
        </p:txBody>
      </p:sp>
      <p:sp>
        <p:nvSpPr>
          <p:cNvPr id="3" name="Content Placeholder 2">
            <a:extLst>
              <a:ext uri="{FF2B5EF4-FFF2-40B4-BE49-F238E27FC236}">
                <a16:creationId xmlns:a16="http://schemas.microsoft.com/office/drawing/2014/main" id="{E253BA69-2A28-444C-8340-577D0996613B}"/>
              </a:ext>
            </a:extLst>
          </p:cNvPr>
          <p:cNvSpPr>
            <a:spLocks noGrp="1"/>
          </p:cNvSpPr>
          <p:nvPr>
            <p:ph idx="1"/>
          </p:nvPr>
        </p:nvSpPr>
        <p:spPr/>
        <p:txBody>
          <a:bodyPr/>
          <a:lstStyle/>
          <a:p>
            <a:pPr marL="457200" indent="-457200" fontAlgn="t">
              <a:buFont typeface="Arial" panose="020B0604020202020204" pitchFamily="34" charset="0"/>
              <a:buChar char="•"/>
            </a:pPr>
            <a:r>
              <a:rPr lang="en-GB" dirty="0">
                <a:solidFill>
                  <a:schemeClr val="bg2">
                    <a:lumMod val="75000"/>
                  </a:schemeClr>
                </a:solidFill>
              </a:rPr>
              <a:t>Several donors stated that they would stop donating if our organisation would go on doing business with a certain bank they didn't like. </a:t>
            </a:r>
          </a:p>
          <a:p>
            <a:pPr marL="457200" indent="-457200">
              <a:buFont typeface="Arial" panose="020B0604020202020204" pitchFamily="34" charset="0"/>
              <a:buChar char="•"/>
            </a:pPr>
            <a:endParaRPr lang="en-GB" dirty="0">
              <a:solidFill>
                <a:schemeClr val="bg2">
                  <a:lumMod val="75000"/>
                </a:schemeClr>
              </a:solidFill>
            </a:endParaRPr>
          </a:p>
          <a:p>
            <a:endParaRPr lang="en-US" dirty="0"/>
          </a:p>
        </p:txBody>
      </p:sp>
    </p:spTree>
    <p:extLst>
      <p:ext uri="{BB962C8B-B14F-4D97-AF65-F5344CB8AC3E}">
        <p14:creationId xmlns:p14="http://schemas.microsoft.com/office/powerpoint/2010/main" val="15310326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27F31-1BB8-014A-AC36-2D8DB8F0D0CE}"/>
              </a:ext>
            </a:extLst>
          </p:cNvPr>
          <p:cNvSpPr>
            <a:spLocks noGrp="1"/>
          </p:cNvSpPr>
          <p:nvPr>
            <p:ph type="title"/>
          </p:nvPr>
        </p:nvSpPr>
        <p:spPr/>
        <p:txBody>
          <a:bodyPr/>
          <a:lstStyle/>
          <a:p>
            <a:r>
              <a:rPr lang="en-US" dirty="0"/>
              <a:t>Donor demands</a:t>
            </a:r>
          </a:p>
        </p:txBody>
      </p:sp>
      <p:sp>
        <p:nvSpPr>
          <p:cNvPr id="3" name="Content Placeholder 2">
            <a:extLst>
              <a:ext uri="{FF2B5EF4-FFF2-40B4-BE49-F238E27FC236}">
                <a16:creationId xmlns:a16="http://schemas.microsoft.com/office/drawing/2014/main" id="{E253BA69-2A28-444C-8340-577D0996613B}"/>
              </a:ext>
            </a:extLst>
          </p:cNvPr>
          <p:cNvSpPr>
            <a:spLocks noGrp="1"/>
          </p:cNvSpPr>
          <p:nvPr>
            <p:ph idx="1"/>
          </p:nvPr>
        </p:nvSpPr>
        <p:spPr/>
        <p:txBody>
          <a:bodyPr/>
          <a:lstStyle/>
          <a:p>
            <a:pPr marL="457200" indent="-457200">
              <a:buFont typeface="Arial" panose="020B0604020202020204" pitchFamily="34" charset="0"/>
              <a:buChar char="•"/>
            </a:pPr>
            <a:r>
              <a:rPr lang="en-GB" dirty="0">
                <a:solidFill>
                  <a:schemeClr val="bg2">
                    <a:lumMod val="75000"/>
                  </a:schemeClr>
                </a:solidFill>
              </a:rPr>
              <a:t>A demanding volunteer board member used charity resources for his own events. These were badged as supporting the charity but did not result in any income. He implied that I should do what he wanted if we were to continue to count on his support.</a:t>
            </a:r>
          </a:p>
          <a:p>
            <a:pPr marL="457200" indent="-457200">
              <a:buFont typeface="Arial" panose="020B0604020202020204" pitchFamily="34" charset="0"/>
              <a:buChar char="•"/>
            </a:pPr>
            <a:endParaRPr lang="en-US" dirty="0">
              <a:solidFill>
                <a:schemeClr val="bg2">
                  <a:lumMod val="75000"/>
                </a:schemeClr>
              </a:solidFill>
            </a:endParaRPr>
          </a:p>
        </p:txBody>
      </p:sp>
    </p:spTree>
    <p:extLst>
      <p:ext uri="{BB962C8B-B14F-4D97-AF65-F5344CB8AC3E}">
        <p14:creationId xmlns:p14="http://schemas.microsoft.com/office/powerpoint/2010/main" val="15503912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F9D0B-6DAD-6348-8C1E-B9FB9D2A7F68}"/>
              </a:ext>
            </a:extLst>
          </p:cNvPr>
          <p:cNvSpPr>
            <a:spLocks noGrp="1"/>
          </p:cNvSpPr>
          <p:nvPr>
            <p:ph type="title"/>
          </p:nvPr>
        </p:nvSpPr>
        <p:spPr>
          <a:xfrm>
            <a:off x="628650" y="365126"/>
            <a:ext cx="8197298" cy="1325563"/>
          </a:xfrm>
        </p:spPr>
        <p:txBody>
          <a:bodyPr/>
          <a:lstStyle/>
          <a:p>
            <a:r>
              <a:rPr lang="en-US" dirty="0"/>
              <a:t>Community-centric fundraising</a:t>
            </a:r>
          </a:p>
        </p:txBody>
      </p:sp>
      <p:sp>
        <p:nvSpPr>
          <p:cNvPr id="3" name="Content Placeholder 2">
            <a:extLst>
              <a:ext uri="{FF2B5EF4-FFF2-40B4-BE49-F238E27FC236}">
                <a16:creationId xmlns:a16="http://schemas.microsoft.com/office/drawing/2014/main" id="{83538838-C306-9442-88B1-DDB14B873406}"/>
              </a:ext>
            </a:extLst>
          </p:cNvPr>
          <p:cNvSpPr>
            <a:spLocks noGrp="1"/>
          </p:cNvSpPr>
          <p:nvPr>
            <p:ph idx="1"/>
          </p:nvPr>
        </p:nvSpPr>
        <p:spPr/>
        <p:txBody>
          <a:bodyPr/>
          <a:lstStyle/>
          <a:p>
            <a:endParaRPr lang="en-US" dirty="0"/>
          </a:p>
        </p:txBody>
      </p:sp>
      <p:pic>
        <p:nvPicPr>
          <p:cNvPr id="4" name="Content Placeholder 3">
            <a:extLst>
              <a:ext uri="{FF2B5EF4-FFF2-40B4-BE49-F238E27FC236}">
                <a16:creationId xmlns:a16="http://schemas.microsoft.com/office/drawing/2014/main" id="{D83FB205-6BE9-7A4A-AA12-E0987FE0C040}"/>
              </a:ext>
            </a:extLst>
          </p:cNvPr>
          <p:cNvPicPr>
            <a:picLocks noChangeAspect="1"/>
          </p:cNvPicPr>
          <p:nvPr/>
        </p:nvPicPr>
        <p:blipFill>
          <a:blip r:embed="rId2"/>
          <a:stretch>
            <a:fillRect/>
          </a:stretch>
        </p:blipFill>
        <p:spPr>
          <a:xfrm>
            <a:off x="1763688" y="2132856"/>
            <a:ext cx="5215063" cy="1639957"/>
          </a:xfrm>
          <a:prstGeom prst="rect">
            <a:avLst/>
          </a:prstGeom>
        </p:spPr>
      </p:pic>
      <p:sp>
        <p:nvSpPr>
          <p:cNvPr id="5" name="Rectangle 4">
            <a:extLst>
              <a:ext uri="{FF2B5EF4-FFF2-40B4-BE49-F238E27FC236}">
                <a16:creationId xmlns:a16="http://schemas.microsoft.com/office/drawing/2014/main" id="{1EE878E2-17A4-1647-9497-44761367C21E}"/>
              </a:ext>
            </a:extLst>
          </p:cNvPr>
          <p:cNvSpPr/>
          <p:nvPr/>
        </p:nvSpPr>
        <p:spPr>
          <a:xfrm>
            <a:off x="2179104" y="4310831"/>
            <a:ext cx="5705263" cy="461665"/>
          </a:xfrm>
          <a:prstGeom prst="rect">
            <a:avLst/>
          </a:prstGeom>
        </p:spPr>
        <p:txBody>
          <a:bodyPr wrap="square">
            <a:spAutoFit/>
          </a:bodyPr>
          <a:lstStyle/>
          <a:p>
            <a:r>
              <a:rPr lang="en-US" dirty="0">
                <a:solidFill>
                  <a:schemeClr val="bg2">
                    <a:lumMod val="60000"/>
                    <a:lumOff val="40000"/>
                  </a:schemeClr>
                </a:solidFill>
                <a:hlinkClick r:id="rId3"/>
              </a:rPr>
              <a:t>https://communitycentricfundraising.org</a:t>
            </a:r>
            <a:r>
              <a:rPr lang="en-US" dirty="0">
                <a:solidFill>
                  <a:schemeClr val="bg2">
                    <a:lumMod val="60000"/>
                    <a:lumOff val="40000"/>
                  </a:schemeClr>
                </a:solidFill>
              </a:rPr>
              <a:t> </a:t>
            </a:r>
          </a:p>
        </p:txBody>
      </p:sp>
    </p:spTree>
    <p:extLst>
      <p:ext uri="{BB962C8B-B14F-4D97-AF65-F5344CB8AC3E}">
        <p14:creationId xmlns:p14="http://schemas.microsoft.com/office/powerpoint/2010/main" val="11393624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EB141-8CA3-ED45-84C3-DC8E79424D0D}"/>
              </a:ext>
            </a:extLst>
          </p:cNvPr>
          <p:cNvSpPr>
            <a:spLocks noGrp="1"/>
          </p:cNvSpPr>
          <p:nvPr>
            <p:ph type="title"/>
          </p:nvPr>
        </p:nvSpPr>
        <p:spPr/>
        <p:txBody>
          <a:bodyPr/>
          <a:lstStyle/>
          <a:p>
            <a:r>
              <a:rPr lang="en-US" dirty="0"/>
              <a:t>Fundraising ethics</a:t>
            </a:r>
          </a:p>
        </p:txBody>
      </p:sp>
      <p:sp>
        <p:nvSpPr>
          <p:cNvPr id="3" name="Content Placeholder 2">
            <a:extLst>
              <a:ext uri="{FF2B5EF4-FFF2-40B4-BE49-F238E27FC236}">
                <a16:creationId xmlns:a16="http://schemas.microsoft.com/office/drawing/2014/main" id="{CD16A3E4-14E0-9047-B894-822F9966F5E2}"/>
              </a:ext>
            </a:extLst>
          </p:cNvPr>
          <p:cNvSpPr>
            <a:spLocks noGrp="1"/>
          </p:cNvSpPr>
          <p:nvPr>
            <p:ph idx="1"/>
          </p:nvPr>
        </p:nvSpPr>
        <p:spPr/>
        <p:txBody>
          <a:bodyPr/>
          <a:lstStyle/>
          <a:p>
            <a:pPr marL="457200" indent="-457200">
              <a:buFont typeface="Arial" panose="020B0604020202020204" pitchFamily="34" charset="0"/>
              <a:buChar char="•"/>
            </a:pPr>
            <a:r>
              <a:rPr lang="en-US" dirty="0">
                <a:solidFill>
                  <a:schemeClr val="bg2">
                    <a:lumMod val="75000"/>
                  </a:schemeClr>
                </a:solidFill>
              </a:rPr>
              <a:t>Mostly applied ethics in codes of practice </a:t>
            </a:r>
          </a:p>
          <a:p>
            <a:pPr marL="1143000" lvl="1" indent="-457200"/>
            <a:r>
              <a:rPr lang="en-US" dirty="0">
                <a:solidFill>
                  <a:schemeClr val="bg2">
                    <a:lumMod val="60000"/>
                    <a:lumOff val="40000"/>
                  </a:schemeClr>
                </a:solidFill>
              </a:rPr>
              <a:t>Often set by regulatory bodies rather than professional bodies</a:t>
            </a:r>
          </a:p>
          <a:p>
            <a:pPr marL="1143000" lvl="1" indent="-457200"/>
            <a:r>
              <a:rPr lang="en-US" dirty="0">
                <a:solidFill>
                  <a:schemeClr val="bg2">
                    <a:lumMod val="60000"/>
                    <a:lumOff val="40000"/>
                  </a:schemeClr>
                </a:solidFill>
              </a:rPr>
              <a:t>Ethics often conflated with code compliance.</a:t>
            </a:r>
          </a:p>
          <a:p>
            <a:pPr marL="457200" indent="-457200">
              <a:buFont typeface="Arial" panose="020B0604020202020204" pitchFamily="34" charset="0"/>
              <a:buChar char="•"/>
            </a:pPr>
            <a:r>
              <a:rPr lang="en-US" dirty="0">
                <a:solidFill>
                  <a:schemeClr val="bg2">
                    <a:lumMod val="75000"/>
                  </a:schemeClr>
                </a:solidFill>
              </a:rPr>
              <a:t>Little theory or theory development at level of normative ethics.</a:t>
            </a:r>
          </a:p>
        </p:txBody>
      </p:sp>
    </p:spTree>
    <p:extLst>
      <p:ext uri="{BB962C8B-B14F-4D97-AF65-F5344CB8AC3E}">
        <p14:creationId xmlns:p14="http://schemas.microsoft.com/office/powerpoint/2010/main" val="128433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8FF8B-CB14-9B46-A4DC-E1963CEB39BA}"/>
              </a:ext>
            </a:extLst>
          </p:cNvPr>
          <p:cNvSpPr>
            <a:spLocks noGrp="1"/>
          </p:cNvSpPr>
          <p:nvPr>
            <p:ph type="title"/>
          </p:nvPr>
        </p:nvSpPr>
        <p:spPr>
          <a:xfrm>
            <a:off x="628650" y="365126"/>
            <a:ext cx="8267924" cy="1325563"/>
          </a:xfrm>
        </p:spPr>
        <p:txBody>
          <a:bodyPr/>
          <a:lstStyle/>
          <a:p>
            <a:r>
              <a:rPr lang="en-US" dirty="0"/>
              <a:t>Community-centric Fundraising</a:t>
            </a:r>
          </a:p>
        </p:txBody>
      </p:sp>
      <p:sp>
        <p:nvSpPr>
          <p:cNvPr id="3" name="Content Placeholder 2">
            <a:extLst>
              <a:ext uri="{FF2B5EF4-FFF2-40B4-BE49-F238E27FC236}">
                <a16:creationId xmlns:a16="http://schemas.microsoft.com/office/drawing/2014/main" id="{CCA1C3B1-0C29-674D-A12D-211BE8FA47F9}"/>
              </a:ext>
            </a:extLst>
          </p:cNvPr>
          <p:cNvSpPr>
            <a:spLocks noGrp="1"/>
          </p:cNvSpPr>
          <p:nvPr>
            <p:ph idx="1"/>
          </p:nvPr>
        </p:nvSpPr>
        <p:spPr/>
        <p:txBody>
          <a:bodyPr/>
          <a:lstStyle/>
          <a:p>
            <a:pPr marL="457200" indent="-457200">
              <a:buFont typeface="Arial" panose="020B0604020202020204" pitchFamily="34" charset="0"/>
              <a:buChar char="•"/>
            </a:pPr>
            <a:r>
              <a:rPr lang="en-US" dirty="0">
                <a:solidFill>
                  <a:schemeClr val="bg2">
                    <a:lumMod val="75000"/>
                  </a:schemeClr>
                </a:solidFill>
              </a:rPr>
              <a:t>Fundraising and philanthropy are currently </a:t>
            </a:r>
            <a:r>
              <a:rPr lang="en-US" u="sng" dirty="0">
                <a:solidFill>
                  <a:schemeClr val="bg2">
                    <a:lumMod val="75000"/>
                  </a:schemeClr>
                </a:solidFill>
              </a:rPr>
              <a:t>unjust</a:t>
            </a:r>
            <a:r>
              <a:rPr lang="en-US" dirty="0">
                <a:solidFill>
                  <a:schemeClr val="bg2">
                    <a:lumMod val="75000"/>
                  </a:schemeClr>
                </a:solidFill>
              </a:rPr>
              <a:t> on economic and racial grounds.</a:t>
            </a:r>
          </a:p>
        </p:txBody>
      </p:sp>
    </p:spTree>
    <p:extLst>
      <p:ext uri="{BB962C8B-B14F-4D97-AF65-F5344CB8AC3E}">
        <p14:creationId xmlns:p14="http://schemas.microsoft.com/office/powerpoint/2010/main" val="2890663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196A6-A3FE-3145-89AC-CAB0C2565659}"/>
              </a:ext>
            </a:extLst>
          </p:cNvPr>
          <p:cNvSpPr>
            <a:spLocks noGrp="1"/>
          </p:cNvSpPr>
          <p:nvPr>
            <p:ph type="title"/>
          </p:nvPr>
        </p:nvSpPr>
        <p:spPr/>
        <p:txBody>
          <a:bodyPr/>
          <a:lstStyle/>
          <a:p>
            <a:r>
              <a:rPr lang="en-US" dirty="0"/>
              <a:t>CCF critique of DCF</a:t>
            </a:r>
          </a:p>
        </p:txBody>
      </p:sp>
      <p:sp>
        <p:nvSpPr>
          <p:cNvPr id="3" name="Content Placeholder 2">
            <a:extLst>
              <a:ext uri="{FF2B5EF4-FFF2-40B4-BE49-F238E27FC236}">
                <a16:creationId xmlns:a16="http://schemas.microsoft.com/office/drawing/2014/main" id="{35F54A8E-A79B-B24F-A111-56949B315EFD}"/>
              </a:ext>
            </a:extLst>
          </p:cNvPr>
          <p:cNvSpPr>
            <a:spLocks noGrp="1"/>
          </p:cNvSpPr>
          <p:nvPr>
            <p:ph idx="1"/>
          </p:nvPr>
        </p:nvSpPr>
        <p:spPr/>
        <p:txBody>
          <a:bodyPr>
            <a:normAutofit lnSpcReduction="10000"/>
          </a:bodyPr>
          <a:lstStyle/>
          <a:p>
            <a:pPr marL="514350" lvl="0" indent="-514350">
              <a:buFont typeface="+mj-lt"/>
              <a:buAutoNum type="arabicPeriod"/>
            </a:pPr>
            <a:r>
              <a:rPr lang="en-US" dirty="0">
                <a:solidFill>
                  <a:schemeClr val="bg2">
                    <a:lumMod val="75000"/>
                  </a:schemeClr>
                </a:solidFill>
              </a:rPr>
              <a:t>Perpetuates white saviourism</a:t>
            </a:r>
            <a:endParaRPr lang="en-GB" dirty="0">
              <a:solidFill>
                <a:schemeClr val="bg2">
                  <a:lumMod val="75000"/>
                </a:schemeClr>
              </a:solidFill>
            </a:endParaRPr>
          </a:p>
          <a:p>
            <a:pPr marL="514350" lvl="0" indent="-514350">
              <a:buFont typeface="+mj-lt"/>
              <a:buAutoNum type="arabicPeriod"/>
            </a:pPr>
            <a:r>
              <a:rPr lang="en-US" dirty="0">
                <a:solidFill>
                  <a:schemeClr val="bg2">
                    <a:lumMod val="60000"/>
                    <a:lumOff val="40000"/>
                  </a:schemeClr>
                </a:solidFill>
              </a:rPr>
              <a:t>Marginalises, ‘others’ and crowds out the voices of the communities charities claim to serve</a:t>
            </a:r>
            <a:endParaRPr lang="en-GB" dirty="0">
              <a:solidFill>
                <a:schemeClr val="bg2">
                  <a:lumMod val="60000"/>
                  <a:lumOff val="40000"/>
                </a:schemeClr>
              </a:solidFill>
            </a:endParaRPr>
          </a:p>
          <a:p>
            <a:pPr marL="514350" lvl="0" indent="-514350">
              <a:buFont typeface="+mj-lt"/>
              <a:buAutoNum type="arabicPeriod"/>
            </a:pPr>
            <a:r>
              <a:rPr lang="en-US" dirty="0">
                <a:solidFill>
                  <a:schemeClr val="bg2">
                    <a:lumMod val="75000"/>
                  </a:schemeClr>
                </a:solidFill>
              </a:rPr>
              <a:t>Gets in the way of having honest conversations with donors and building “true” partnerships, and in so doing “short-changes” donors out of having the best and most authentic relationships they could have with charities</a:t>
            </a:r>
            <a:endParaRPr lang="en-GB" dirty="0">
              <a:solidFill>
                <a:schemeClr val="bg2">
                  <a:lumMod val="75000"/>
                </a:schemeClr>
              </a:solidFill>
            </a:endParaRPr>
          </a:p>
          <a:p>
            <a:pPr marL="514350" lvl="0" indent="-514350">
              <a:buFont typeface="+mj-lt"/>
              <a:buAutoNum type="arabicPeriod"/>
            </a:pPr>
            <a:r>
              <a:rPr lang="en-US" dirty="0">
                <a:solidFill>
                  <a:schemeClr val="bg2">
                    <a:lumMod val="60000"/>
                    <a:lumOff val="40000"/>
                  </a:schemeClr>
                </a:solidFill>
              </a:rPr>
              <a:t>Fuels systematic injustice.</a:t>
            </a:r>
            <a:endParaRPr lang="en-GB" dirty="0">
              <a:solidFill>
                <a:schemeClr val="bg2">
                  <a:lumMod val="60000"/>
                  <a:lumOff val="40000"/>
                </a:schemeClr>
              </a:solidFill>
            </a:endParaRPr>
          </a:p>
          <a:p>
            <a:pPr marL="514800" indent="-514800"/>
            <a:endParaRPr lang="en-GB" b="1" dirty="0">
              <a:solidFill>
                <a:schemeClr val="bg2">
                  <a:lumMod val="60000"/>
                  <a:lumOff val="40000"/>
                </a:schemeClr>
              </a:solidFill>
            </a:endParaRPr>
          </a:p>
          <a:p>
            <a:pPr marL="514350" indent="-514350">
              <a:buAutoNum type="arabicPeriod"/>
            </a:pPr>
            <a:endParaRPr lang="en-GB" b="1" dirty="0">
              <a:solidFill>
                <a:schemeClr val="bg2">
                  <a:lumMod val="60000"/>
                  <a:lumOff val="40000"/>
                </a:schemeClr>
              </a:solidFill>
            </a:endParaRPr>
          </a:p>
          <a:p>
            <a:endParaRPr lang="en-US" dirty="0">
              <a:solidFill>
                <a:schemeClr val="bg2">
                  <a:lumMod val="60000"/>
                  <a:lumOff val="40000"/>
                </a:schemeClr>
              </a:solidFill>
            </a:endParaRPr>
          </a:p>
        </p:txBody>
      </p:sp>
    </p:spTree>
    <p:extLst>
      <p:ext uri="{BB962C8B-B14F-4D97-AF65-F5344CB8AC3E}">
        <p14:creationId xmlns:p14="http://schemas.microsoft.com/office/powerpoint/2010/main" val="14312299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87C40-CA55-5C47-945A-FF9B0804D97A}"/>
              </a:ext>
            </a:extLst>
          </p:cNvPr>
          <p:cNvSpPr>
            <a:spLocks noGrp="1"/>
          </p:cNvSpPr>
          <p:nvPr>
            <p:ph type="title"/>
          </p:nvPr>
        </p:nvSpPr>
        <p:spPr/>
        <p:txBody>
          <a:bodyPr/>
          <a:lstStyle/>
          <a:p>
            <a:r>
              <a:rPr lang="en-US" dirty="0"/>
              <a:t>CCF critique of DCF</a:t>
            </a:r>
          </a:p>
        </p:txBody>
      </p:sp>
      <p:sp>
        <p:nvSpPr>
          <p:cNvPr id="3" name="Content Placeholder 2">
            <a:extLst>
              <a:ext uri="{FF2B5EF4-FFF2-40B4-BE49-F238E27FC236}">
                <a16:creationId xmlns:a16="http://schemas.microsoft.com/office/drawing/2014/main" id="{A0944A83-EFFF-B34D-B00A-527C83CFBB3C}"/>
              </a:ext>
            </a:extLst>
          </p:cNvPr>
          <p:cNvSpPr>
            <a:spLocks noGrp="1"/>
          </p:cNvSpPr>
          <p:nvPr>
            <p:ph idx="1"/>
          </p:nvPr>
        </p:nvSpPr>
        <p:spPr/>
        <p:txBody>
          <a:bodyPr/>
          <a:lstStyle/>
          <a:p>
            <a:pPr marL="457200" indent="-457200">
              <a:buFont typeface="Arial" panose="020B0604020202020204" pitchFamily="34" charset="0"/>
              <a:buChar char="•"/>
            </a:pPr>
            <a:r>
              <a:rPr lang="en-US" dirty="0">
                <a:solidFill>
                  <a:schemeClr val="bg2">
                    <a:lumMod val="75000"/>
                  </a:schemeClr>
                </a:solidFill>
              </a:rPr>
              <a:t>Fundraisers ought to have “difficult conversations” with donors about their giving, and how this sits in the context of their power and privilege.</a:t>
            </a:r>
          </a:p>
        </p:txBody>
      </p:sp>
    </p:spTree>
    <p:extLst>
      <p:ext uri="{BB962C8B-B14F-4D97-AF65-F5344CB8AC3E}">
        <p14:creationId xmlns:p14="http://schemas.microsoft.com/office/powerpoint/2010/main" val="36224360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0330C-FE8F-03F0-2549-5AD20023D135}"/>
              </a:ext>
            </a:extLst>
          </p:cNvPr>
          <p:cNvSpPr>
            <a:spLocks noGrp="1"/>
          </p:cNvSpPr>
          <p:nvPr>
            <p:ph type="title"/>
          </p:nvPr>
        </p:nvSpPr>
        <p:spPr/>
        <p:txBody>
          <a:bodyPr/>
          <a:lstStyle/>
          <a:p>
            <a:r>
              <a:rPr lang="en-US" dirty="0"/>
              <a:t>CCF critique of DCF</a:t>
            </a:r>
          </a:p>
        </p:txBody>
      </p:sp>
      <p:sp>
        <p:nvSpPr>
          <p:cNvPr id="3" name="Content Placeholder 2">
            <a:extLst>
              <a:ext uri="{FF2B5EF4-FFF2-40B4-BE49-F238E27FC236}">
                <a16:creationId xmlns:a16="http://schemas.microsoft.com/office/drawing/2014/main" id="{C976CD7A-5A4F-5906-AE73-5B1D9BF16C5B}"/>
              </a:ext>
            </a:extLst>
          </p:cNvPr>
          <p:cNvSpPr>
            <a:spLocks noGrp="1"/>
          </p:cNvSpPr>
          <p:nvPr>
            <p:ph idx="1"/>
          </p:nvPr>
        </p:nvSpPr>
        <p:spPr>
          <a:xfrm>
            <a:off x="628650" y="1825625"/>
            <a:ext cx="4180018" cy="4351338"/>
          </a:xfrm>
        </p:spPr>
        <p:txBody>
          <a:bodyPr/>
          <a:lstStyle/>
          <a:p>
            <a:pPr marL="457200" indent="-457200">
              <a:buFont typeface="Arial" panose="020B0604020202020204" pitchFamily="34" charset="0"/>
              <a:buChar char="•"/>
            </a:pPr>
            <a:r>
              <a:rPr lang="en-US" dirty="0">
                <a:solidFill>
                  <a:schemeClr val="bg2">
                    <a:lumMod val="75000"/>
                  </a:schemeClr>
                </a:solidFill>
              </a:rPr>
              <a:t>How can/should/will donor-</a:t>
            </a:r>
            <a:r>
              <a:rPr lang="en-US" dirty="0" err="1">
                <a:solidFill>
                  <a:schemeClr val="bg2">
                    <a:lumMod val="75000"/>
                  </a:schemeClr>
                </a:solidFill>
              </a:rPr>
              <a:t>centred</a:t>
            </a:r>
            <a:r>
              <a:rPr lang="en-US" dirty="0">
                <a:solidFill>
                  <a:schemeClr val="bg2">
                    <a:lumMod val="75000"/>
                  </a:schemeClr>
                </a:solidFill>
              </a:rPr>
              <a:t> fundraising practice and ethics respond to these critiques?</a:t>
            </a:r>
          </a:p>
        </p:txBody>
      </p:sp>
      <p:pic>
        <p:nvPicPr>
          <p:cNvPr id="4" name="Content Placeholder 4" descr="A screenshot of a cell phone&#10;&#10;Description automatically generated">
            <a:extLst>
              <a:ext uri="{FF2B5EF4-FFF2-40B4-BE49-F238E27FC236}">
                <a16:creationId xmlns:a16="http://schemas.microsoft.com/office/drawing/2014/main" id="{B4580E17-E900-A518-4C84-F9787A0BD43E}"/>
              </a:ext>
            </a:extLst>
          </p:cNvPr>
          <p:cNvPicPr>
            <a:picLocks noChangeAspect="1"/>
          </p:cNvPicPr>
          <p:nvPr/>
        </p:nvPicPr>
        <p:blipFill>
          <a:blip r:embed="rId2"/>
          <a:stretch>
            <a:fillRect/>
          </a:stretch>
        </p:blipFill>
        <p:spPr>
          <a:xfrm>
            <a:off x="5205582" y="1666802"/>
            <a:ext cx="2758818" cy="3899439"/>
          </a:xfrm>
          <a:prstGeom prst="rect">
            <a:avLst/>
          </a:prstGeom>
          <a:noFill/>
        </p:spPr>
      </p:pic>
      <p:sp>
        <p:nvSpPr>
          <p:cNvPr id="5" name="Rectangle 4">
            <a:extLst>
              <a:ext uri="{FF2B5EF4-FFF2-40B4-BE49-F238E27FC236}">
                <a16:creationId xmlns:a16="http://schemas.microsoft.com/office/drawing/2014/main" id="{EFE4BD03-9EB8-ACC7-58EB-3A66A041134A}"/>
              </a:ext>
            </a:extLst>
          </p:cNvPr>
          <p:cNvSpPr/>
          <p:nvPr/>
        </p:nvSpPr>
        <p:spPr>
          <a:xfrm>
            <a:off x="2353377" y="4001294"/>
            <a:ext cx="2653748" cy="646331"/>
          </a:xfrm>
          <a:prstGeom prst="rect">
            <a:avLst/>
          </a:prstGeom>
        </p:spPr>
        <p:txBody>
          <a:bodyPr wrap="square">
            <a:spAutoFit/>
          </a:bodyPr>
          <a:lstStyle/>
          <a:p>
            <a:r>
              <a:rPr lang="en-US" dirty="0">
                <a:latin typeface="Avenir" panose="02000503020000020003" pitchFamily="2" charset="0"/>
                <a:hlinkClick r:id="rId3"/>
              </a:rPr>
              <a:t>https://www.rogare.net/community-centric-fr</a:t>
            </a:r>
            <a:r>
              <a:rPr lang="en-US" dirty="0">
                <a:latin typeface="Avenir" panose="02000503020000020003" pitchFamily="2" charset="0"/>
              </a:rPr>
              <a:t> </a:t>
            </a:r>
          </a:p>
        </p:txBody>
      </p:sp>
    </p:spTree>
    <p:extLst>
      <p:ext uri="{BB962C8B-B14F-4D97-AF65-F5344CB8AC3E}">
        <p14:creationId xmlns:p14="http://schemas.microsoft.com/office/powerpoint/2010/main" val="32923247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4500D-E9B0-0C4F-6E14-AE311C4A358F}"/>
              </a:ext>
            </a:extLst>
          </p:cNvPr>
          <p:cNvSpPr>
            <a:spLocks noGrp="1"/>
          </p:cNvSpPr>
          <p:nvPr>
            <p:ph type="title"/>
          </p:nvPr>
        </p:nvSpPr>
        <p:spPr/>
        <p:txBody>
          <a:bodyPr/>
          <a:lstStyle/>
          <a:p>
            <a:r>
              <a:rPr lang="en-US" dirty="0"/>
              <a:t>Expanding fundraising ethics</a:t>
            </a:r>
          </a:p>
        </p:txBody>
      </p:sp>
      <p:sp>
        <p:nvSpPr>
          <p:cNvPr id="3" name="Content Placeholder 2">
            <a:extLst>
              <a:ext uri="{FF2B5EF4-FFF2-40B4-BE49-F238E27FC236}">
                <a16:creationId xmlns:a16="http://schemas.microsoft.com/office/drawing/2014/main" id="{D1F09CC6-B953-E76E-B1E7-75E947A721E4}"/>
              </a:ext>
            </a:extLst>
          </p:cNvPr>
          <p:cNvSpPr>
            <a:spLocks noGrp="1"/>
          </p:cNvSpPr>
          <p:nvPr>
            <p:ph idx="1"/>
          </p:nvPr>
        </p:nvSpPr>
        <p:spPr/>
        <p:txBody>
          <a:bodyPr/>
          <a:lstStyle/>
          <a:p>
            <a:pPr marL="457200" indent="-457200">
              <a:buFont typeface="Arial" panose="020B0604020202020204" pitchFamily="34" charset="0"/>
              <a:buChar char="•"/>
            </a:pPr>
            <a:r>
              <a:rPr lang="en-US" i="1" dirty="0">
                <a:solidFill>
                  <a:schemeClr val="bg2">
                    <a:lumMod val="75000"/>
                  </a:schemeClr>
                </a:solidFill>
              </a:rPr>
              <a:t>Journal of Philanthropy and Marketing </a:t>
            </a:r>
            <a:r>
              <a:rPr lang="en-US" dirty="0">
                <a:solidFill>
                  <a:schemeClr val="bg2">
                    <a:lumMod val="75000"/>
                  </a:schemeClr>
                </a:solidFill>
              </a:rPr>
              <a:t>special issue on normative fundraising ethics.</a:t>
            </a:r>
            <a:endParaRPr lang="en-US" sz="1800" dirty="0">
              <a:solidFill>
                <a:schemeClr val="bg2">
                  <a:lumMod val="75000"/>
                </a:schemeClr>
              </a:solidFill>
            </a:endParaRPr>
          </a:p>
        </p:txBody>
      </p:sp>
    </p:spTree>
    <p:extLst>
      <p:ext uri="{BB962C8B-B14F-4D97-AF65-F5344CB8AC3E}">
        <p14:creationId xmlns:p14="http://schemas.microsoft.com/office/powerpoint/2010/main" val="37914110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4500D-E9B0-0C4F-6E14-AE311C4A358F}"/>
              </a:ext>
            </a:extLst>
          </p:cNvPr>
          <p:cNvSpPr>
            <a:spLocks noGrp="1"/>
          </p:cNvSpPr>
          <p:nvPr>
            <p:ph type="title"/>
          </p:nvPr>
        </p:nvSpPr>
        <p:spPr/>
        <p:txBody>
          <a:bodyPr/>
          <a:lstStyle/>
          <a:p>
            <a:r>
              <a:rPr lang="en-US" dirty="0"/>
              <a:t>Expanding fundraising ethics</a:t>
            </a:r>
          </a:p>
        </p:txBody>
      </p:sp>
      <p:sp>
        <p:nvSpPr>
          <p:cNvPr id="3" name="Content Placeholder 2">
            <a:extLst>
              <a:ext uri="{FF2B5EF4-FFF2-40B4-BE49-F238E27FC236}">
                <a16:creationId xmlns:a16="http://schemas.microsoft.com/office/drawing/2014/main" id="{D1F09CC6-B953-E76E-B1E7-75E947A721E4}"/>
              </a:ext>
            </a:extLst>
          </p:cNvPr>
          <p:cNvSpPr>
            <a:spLocks noGrp="1"/>
          </p:cNvSpPr>
          <p:nvPr>
            <p:ph idx="1"/>
          </p:nvPr>
        </p:nvSpPr>
        <p:spPr/>
        <p:txBody>
          <a:bodyPr/>
          <a:lstStyle/>
          <a:p>
            <a:pPr marL="457200" indent="-457200">
              <a:buFont typeface="Arial" panose="020B0604020202020204" pitchFamily="34" charset="0"/>
              <a:buChar char="•"/>
            </a:pPr>
            <a:r>
              <a:rPr lang="en-US" dirty="0">
                <a:solidFill>
                  <a:schemeClr val="bg2">
                    <a:lumMod val="75000"/>
                  </a:schemeClr>
                </a:solidFill>
              </a:rPr>
              <a:t>Review of the field 1990-2021</a:t>
            </a:r>
          </a:p>
          <a:p>
            <a:pPr marL="1143000" lvl="1" indent="-457200"/>
            <a:r>
              <a:rPr lang="en-US" dirty="0">
                <a:solidFill>
                  <a:schemeClr val="bg2">
                    <a:lumMod val="60000"/>
                    <a:lumOff val="40000"/>
                  </a:schemeClr>
                </a:solidFill>
              </a:rPr>
              <a:t>Ian MacQuillin</a:t>
            </a:r>
          </a:p>
          <a:p>
            <a:pPr marL="1143000" lvl="1" indent="-457200"/>
            <a:r>
              <a:rPr lang="en-US" dirty="0">
                <a:solidFill>
                  <a:schemeClr val="bg2">
                    <a:lumMod val="75000"/>
                  </a:schemeClr>
                </a:solidFill>
                <a:hlinkClick r:id="rId2"/>
              </a:rPr>
              <a:t>https://onlinelibrary.wiley.com/doi/full/10.1002/nvsm.1740</a:t>
            </a:r>
            <a:r>
              <a:rPr lang="en-US" dirty="0">
                <a:solidFill>
                  <a:schemeClr val="bg2">
                    <a:lumMod val="75000"/>
                  </a:schemeClr>
                </a:solidFill>
              </a:rPr>
              <a:t> (open access)</a:t>
            </a:r>
          </a:p>
          <a:p>
            <a:pPr marL="457200" indent="-457200">
              <a:buFont typeface="Arial" panose="020B0604020202020204" pitchFamily="34" charset="0"/>
              <a:buChar char="•"/>
            </a:pPr>
            <a:r>
              <a:rPr lang="en-US" dirty="0">
                <a:solidFill>
                  <a:schemeClr val="bg2">
                    <a:lumMod val="75000"/>
                  </a:schemeClr>
                </a:solidFill>
              </a:rPr>
              <a:t>Applying stakeholder theory to FR ethics</a:t>
            </a:r>
          </a:p>
          <a:p>
            <a:pPr marL="1143000" lvl="1" indent="-457200"/>
            <a:r>
              <a:rPr lang="en-US" dirty="0">
                <a:solidFill>
                  <a:schemeClr val="bg2">
                    <a:lumMod val="60000"/>
                    <a:lumOff val="40000"/>
                  </a:schemeClr>
                </a:solidFill>
              </a:rPr>
              <a:t>Dr Ruth Hansen, University of Wisconsin</a:t>
            </a:r>
          </a:p>
          <a:p>
            <a:pPr marL="457200" indent="-457200">
              <a:buFont typeface="Arial" panose="020B0604020202020204" pitchFamily="34" charset="0"/>
              <a:buChar char="•"/>
            </a:pPr>
            <a:r>
              <a:rPr lang="en-GB" dirty="0">
                <a:solidFill>
                  <a:schemeClr val="bg2">
                    <a:lumMod val="75000"/>
                  </a:schemeClr>
                </a:solidFill>
              </a:rPr>
              <a:t>The role of fundraisers in building equitable communities</a:t>
            </a:r>
          </a:p>
          <a:p>
            <a:pPr marL="1143000" lvl="1" indent="-457200"/>
            <a:r>
              <a:rPr lang="en-GB" dirty="0">
                <a:solidFill>
                  <a:schemeClr val="bg2">
                    <a:lumMod val="60000"/>
                    <a:lumOff val="40000"/>
                  </a:schemeClr>
                </a:solidFill>
              </a:rPr>
              <a:t>Dr Brittany Keegan, Virginia Commonwealth University </a:t>
            </a:r>
            <a:endParaRPr lang="en-US" dirty="0">
              <a:solidFill>
                <a:schemeClr val="bg2">
                  <a:lumMod val="60000"/>
                  <a:lumOff val="40000"/>
                </a:schemeClr>
              </a:solidFill>
            </a:endParaRPr>
          </a:p>
        </p:txBody>
      </p:sp>
    </p:spTree>
    <p:extLst>
      <p:ext uri="{BB962C8B-B14F-4D97-AF65-F5344CB8AC3E}">
        <p14:creationId xmlns:p14="http://schemas.microsoft.com/office/powerpoint/2010/main" val="21355272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4500D-E9B0-0C4F-6E14-AE311C4A358F}"/>
              </a:ext>
            </a:extLst>
          </p:cNvPr>
          <p:cNvSpPr>
            <a:spLocks noGrp="1"/>
          </p:cNvSpPr>
          <p:nvPr>
            <p:ph type="title"/>
          </p:nvPr>
        </p:nvSpPr>
        <p:spPr/>
        <p:txBody>
          <a:bodyPr/>
          <a:lstStyle/>
          <a:p>
            <a:r>
              <a:rPr lang="en-US" dirty="0"/>
              <a:t>Expanding fundraising ethics</a:t>
            </a:r>
          </a:p>
        </p:txBody>
      </p:sp>
      <p:sp>
        <p:nvSpPr>
          <p:cNvPr id="3" name="Content Placeholder 2">
            <a:extLst>
              <a:ext uri="{FF2B5EF4-FFF2-40B4-BE49-F238E27FC236}">
                <a16:creationId xmlns:a16="http://schemas.microsoft.com/office/drawing/2014/main" id="{D1F09CC6-B953-E76E-B1E7-75E947A721E4}"/>
              </a:ext>
            </a:extLst>
          </p:cNvPr>
          <p:cNvSpPr>
            <a:spLocks noGrp="1"/>
          </p:cNvSpPr>
          <p:nvPr>
            <p:ph idx="1"/>
          </p:nvPr>
        </p:nvSpPr>
        <p:spPr/>
        <p:txBody>
          <a:bodyPr>
            <a:normAutofit/>
          </a:bodyPr>
          <a:lstStyle/>
          <a:p>
            <a:pPr marL="457200" indent="-457200">
              <a:buFont typeface="Arial" panose="020B0604020202020204" pitchFamily="34" charset="0"/>
              <a:buChar char="•"/>
            </a:pPr>
            <a:r>
              <a:rPr lang="en-US" dirty="0">
                <a:solidFill>
                  <a:schemeClr val="bg2">
                    <a:lumMod val="75000"/>
                  </a:schemeClr>
                </a:solidFill>
              </a:rPr>
              <a:t>Ethics of service user framing</a:t>
            </a:r>
          </a:p>
          <a:p>
            <a:pPr marL="1143000" lvl="1" indent="-457200"/>
            <a:r>
              <a:rPr lang="en-US" dirty="0">
                <a:solidFill>
                  <a:schemeClr val="bg2">
                    <a:lumMod val="60000"/>
                    <a:lumOff val="40000"/>
                  </a:schemeClr>
                </a:solidFill>
              </a:rPr>
              <a:t>Ian MacQuillin, Jess Crombie (London College of Communication) &amp; Ruth Smyth (BoldLight/Rogare)</a:t>
            </a:r>
          </a:p>
          <a:p>
            <a:pPr marL="1143000" lvl="1" indent="-457200"/>
            <a:r>
              <a:rPr lang="en-US" dirty="0">
                <a:hlinkClick r:id="rId2"/>
              </a:rPr>
              <a:t>https://onlinelibrary.wiley.com/doi/10.1002/nvsm.1752</a:t>
            </a:r>
            <a:r>
              <a:rPr lang="en-US" dirty="0"/>
              <a:t> (</a:t>
            </a:r>
            <a:r>
              <a:rPr lang="en-US" dirty="0">
                <a:solidFill>
                  <a:schemeClr val="bg2">
                    <a:lumMod val="75000"/>
                  </a:schemeClr>
                </a:solidFill>
              </a:rPr>
              <a:t>open access – thank you Kingston U)</a:t>
            </a:r>
          </a:p>
          <a:p>
            <a:pPr marL="457200" indent="-457200">
              <a:buFont typeface="Arial" panose="020B0604020202020204" pitchFamily="34" charset="0"/>
              <a:buChar char="•"/>
            </a:pPr>
            <a:r>
              <a:rPr lang="en-US" dirty="0">
                <a:solidFill>
                  <a:schemeClr val="bg2">
                    <a:lumMod val="75000"/>
                  </a:schemeClr>
                </a:solidFill>
              </a:rPr>
              <a:t>Ethics of fundraising to and from children</a:t>
            </a:r>
          </a:p>
          <a:p>
            <a:pPr marL="1143000" lvl="1" indent="-457200"/>
            <a:r>
              <a:rPr lang="en-US" dirty="0" err="1">
                <a:solidFill>
                  <a:schemeClr val="bg2">
                    <a:lumMod val="60000"/>
                    <a:lumOff val="40000"/>
                  </a:schemeClr>
                </a:solidFill>
              </a:rPr>
              <a:t>DrAlison</a:t>
            </a:r>
            <a:r>
              <a:rPr lang="en-US" dirty="0">
                <a:solidFill>
                  <a:schemeClr val="bg2">
                    <a:lumMod val="60000"/>
                    <a:lumOff val="40000"/>
                  </a:schemeClr>
                </a:solidFill>
              </a:rPr>
              <a:t> Body, Dr Emily Lau, Dr Lindsey </a:t>
            </a:r>
            <a:r>
              <a:rPr lang="en-US" dirty="0" err="1">
                <a:solidFill>
                  <a:schemeClr val="bg2">
                    <a:lumMod val="60000"/>
                    <a:lumOff val="40000"/>
                  </a:schemeClr>
                </a:solidFill>
              </a:rPr>
              <a:t>Camneron</a:t>
            </a:r>
            <a:r>
              <a:rPr lang="en-US" dirty="0">
                <a:solidFill>
                  <a:schemeClr val="bg2">
                    <a:lumMod val="60000"/>
                    <a:lumOff val="40000"/>
                  </a:schemeClr>
                </a:solidFill>
              </a:rPr>
              <a:t> (Kent U) &amp; Dr Shazza Ali (Bristol U).</a:t>
            </a:r>
          </a:p>
        </p:txBody>
      </p:sp>
    </p:spTree>
    <p:extLst>
      <p:ext uri="{BB962C8B-B14F-4D97-AF65-F5344CB8AC3E}">
        <p14:creationId xmlns:p14="http://schemas.microsoft.com/office/powerpoint/2010/main" val="16693645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4500D-E9B0-0C4F-6E14-AE311C4A358F}"/>
              </a:ext>
            </a:extLst>
          </p:cNvPr>
          <p:cNvSpPr>
            <a:spLocks noGrp="1"/>
          </p:cNvSpPr>
          <p:nvPr>
            <p:ph type="title"/>
          </p:nvPr>
        </p:nvSpPr>
        <p:spPr/>
        <p:txBody>
          <a:bodyPr/>
          <a:lstStyle/>
          <a:p>
            <a:r>
              <a:rPr lang="en-US" dirty="0"/>
              <a:t>Expanding fundraising ethics</a:t>
            </a:r>
          </a:p>
        </p:txBody>
      </p:sp>
      <p:sp>
        <p:nvSpPr>
          <p:cNvPr id="3" name="Content Placeholder 2">
            <a:extLst>
              <a:ext uri="{FF2B5EF4-FFF2-40B4-BE49-F238E27FC236}">
                <a16:creationId xmlns:a16="http://schemas.microsoft.com/office/drawing/2014/main" id="{D1F09CC6-B953-E76E-B1E7-75E947A721E4}"/>
              </a:ext>
            </a:extLst>
          </p:cNvPr>
          <p:cNvSpPr>
            <a:spLocks noGrp="1"/>
          </p:cNvSpPr>
          <p:nvPr>
            <p:ph idx="1"/>
          </p:nvPr>
        </p:nvSpPr>
        <p:spPr/>
        <p:txBody>
          <a:bodyPr/>
          <a:lstStyle/>
          <a:p>
            <a:pPr marL="457200" indent="-457200">
              <a:buFont typeface="Arial" panose="020B0604020202020204" pitchFamily="34" charset="0"/>
              <a:buChar char="•"/>
            </a:pPr>
            <a:r>
              <a:rPr lang="en-US" dirty="0">
                <a:solidFill>
                  <a:schemeClr val="bg2">
                    <a:lumMod val="75000"/>
                  </a:schemeClr>
                </a:solidFill>
              </a:rPr>
              <a:t>Tackling moral dilemmas in fundraising</a:t>
            </a:r>
          </a:p>
          <a:p>
            <a:pPr marL="1143000" lvl="1" indent="-457200"/>
            <a:r>
              <a:rPr lang="en-US" dirty="0">
                <a:solidFill>
                  <a:schemeClr val="bg2">
                    <a:lumMod val="60000"/>
                    <a:lumOff val="40000"/>
                  </a:schemeClr>
                </a:solidFill>
              </a:rPr>
              <a:t>Dr Jess Burgess, </a:t>
            </a:r>
            <a:r>
              <a:rPr lang="en-GB" dirty="0">
                <a:solidFill>
                  <a:schemeClr val="bg2">
                    <a:lumMod val="60000"/>
                    <a:lumOff val="40000"/>
                  </a:schemeClr>
                </a:solidFill>
              </a:rPr>
              <a:t>Brighton and Sussex University Trust/Rogare.</a:t>
            </a:r>
            <a:endParaRPr lang="en-US" dirty="0">
              <a:solidFill>
                <a:schemeClr val="bg2">
                  <a:lumMod val="60000"/>
                  <a:lumOff val="40000"/>
                </a:schemeClr>
              </a:solidFill>
            </a:endParaRPr>
          </a:p>
          <a:p>
            <a:pPr marL="457200" indent="-457200">
              <a:buFont typeface="Arial" panose="020B0604020202020204" pitchFamily="34" charset="0"/>
              <a:buChar char="•"/>
            </a:pPr>
            <a:r>
              <a:rPr lang="en-US" dirty="0">
                <a:solidFill>
                  <a:schemeClr val="bg2">
                    <a:lumMod val="75000"/>
                  </a:schemeClr>
                </a:solidFill>
              </a:rPr>
              <a:t>Applying normative theories to practice</a:t>
            </a:r>
          </a:p>
          <a:p>
            <a:pPr marL="1143000" lvl="1" indent="-457200"/>
            <a:r>
              <a:rPr lang="en-US" dirty="0">
                <a:solidFill>
                  <a:schemeClr val="bg2">
                    <a:lumMod val="60000"/>
                    <a:lumOff val="40000"/>
                  </a:schemeClr>
                </a:solidFill>
              </a:rPr>
              <a:t>Dr Claire Routley (Kent U/Rogare) &amp; Cherian Koshy CFRE (Endowment Partners LLC/Rogare).</a:t>
            </a:r>
          </a:p>
        </p:txBody>
      </p:sp>
    </p:spTree>
    <p:extLst>
      <p:ext uri="{BB962C8B-B14F-4D97-AF65-F5344CB8AC3E}">
        <p14:creationId xmlns:p14="http://schemas.microsoft.com/office/powerpoint/2010/main" val="19161638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4500D-E9B0-0C4F-6E14-AE311C4A358F}"/>
              </a:ext>
            </a:extLst>
          </p:cNvPr>
          <p:cNvSpPr>
            <a:spLocks noGrp="1"/>
          </p:cNvSpPr>
          <p:nvPr>
            <p:ph type="title"/>
          </p:nvPr>
        </p:nvSpPr>
        <p:spPr/>
        <p:txBody>
          <a:bodyPr/>
          <a:lstStyle/>
          <a:p>
            <a:r>
              <a:rPr lang="en-US" dirty="0"/>
              <a:t>Expanding fundraising ethics</a:t>
            </a:r>
          </a:p>
        </p:txBody>
      </p:sp>
      <p:sp>
        <p:nvSpPr>
          <p:cNvPr id="3" name="Content Placeholder 2">
            <a:extLst>
              <a:ext uri="{FF2B5EF4-FFF2-40B4-BE49-F238E27FC236}">
                <a16:creationId xmlns:a16="http://schemas.microsoft.com/office/drawing/2014/main" id="{D1F09CC6-B953-E76E-B1E7-75E947A721E4}"/>
              </a:ext>
            </a:extLst>
          </p:cNvPr>
          <p:cNvSpPr>
            <a:spLocks noGrp="1"/>
          </p:cNvSpPr>
          <p:nvPr>
            <p:ph idx="1"/>
          </p:nvPr>
        </p:nvSpPr>
        <p:spPr/>
        <p:txBody>
          <a:bodyPr>
            <a:normAutofit/>
          </a:bodyPr>
          <a:lstStyle/>
          <a:p>
            <a:pPr marL="457200" indent="-457200">
              <a:buFont typeface="Arial" panose="020B0604020202020204" pitchFamily="34" charset="0"/>
              <a:buChar char="•"/>
            </a:pPr>
            <a:r>
              <a:rPr lang="en-US" dirty="0">
                <a:solidFill>
                  <a:schemeClr val="bg2">
                    <a:lumMod val="75000"/>
                  </a:schemeClr>
                </a:solidFill>
              </a:rPr>
              <a:t>Two articles on care ethics and fundraising (not yet published)</a:t>
            </a:r>
          </a:p>
          <a:p>
            <a:pPr marL="1143000" lvl="1" indent="-457200"/>
            <a:r>
              <a:rPr lang="en-US" dirty="0">
                <a:solidFill>
                  <a:schemeClr val="bg2">
                    <a:lumMod val="60000"/>
                    <a:lumOff val="40000"/>
                  </a:schemeClr>
                </a:solidFill>
              </a:rPr>
              <a:t>Dr Stephanie Madden (Penn State U), Dr </a:t>
            </a:r>
            <a:r>
              <a:rPr lang="en-US" dirty="0" err="1">
                <a:solidFill>
                  <a:schemeClr val="bg2">
                    <a:lumMod val="60000"/>
                    <a:lumOff val="40000"/>
                  </a:schemeClr>
                </a:solidFill>
              </a:rPr>
              <a:t>Virgina</a:t>
            </a:r>
            <a:r>
              <a:rPr lang="en-US" dirty="0">
                <a:solidFill>
                  <a:schemeClr val="bg2">
                    <a:lumMod val="60000"/>
                    <a:lumOff val="40000"/>
                  </a:schemeClr>
                </a:solidFill>
              </a:rPr>
              <a:t> Harrison (Clemson U), </a:t>
            </a:r>
            <a:r>
              <a:rPr lang="en-US" dirty="0" err="1">
                <a:solidFill>
                  <a:schemeClr val="bg2">
                    <a:lumMod val="60000"/>
                    <a:lumOff val="40000"/>
                  </a:schemeClr>
                </a:solidFill>
              </a:rPr>
              <a:t>Michail</a:t>
            </a:r>
            <a:r>
              <a:rPr lang="en-US" dirty="0">
                <a:solidFill>
                  <a:schemeClr val="bg2">
                    <a:lumMod val="60000"/>
                    <a:lumOff val="40000"/>
                  </a:schemeClr>
                </a:solidFill>
              </a:rPr>
              <a:t> </a:t>
            </a:r>
            <a:r>
              <a:rPr lang="en-US" dirty="0" err="1">
                <a:solidFill>
                  <a:schemeClr val="bg2">
                    <a:lumMod val="60000"/>
                    <a:lumOff val="40000"/>
                  </a:schemeClr>
                </a:solidFill>
              </a:rPr>
              <a:t>Vafeiadis</a:t>
            </a:r>
            <a:r>
              <a:rPr lang="en-US" dirty="0">
                <a:solidFill>
                  <a:schemeClr val="bg2">
                    <a:lumMod val="60000"/>
                    <a:lumOff val="40000"/>
                  </a:schemeClr>
                </a:solidFill>
              </a:rPr>
              <a:t> (Auburn U).</a:t>
            </a:r>
          </a:p>
          <a:p>
            <a:pPr marL="1143000" lvl="1" indent="-457200"/>
            <a:r>
              <a:rPr lang="en-US" dirty="0">
                <a:solidFill>
                  <a:schemeClr val="bg2">
                    <a:lumMod val="60000"/>
                    <a:lumOff val="40000"/>
                  </a:schemeClr>
                </a:solidFill>
              </a:rPr>
              <a:t>Sarah Willey CFRE &amp; Cristopher Owens (University of Missouri – St Louis).</a:t>
            </a:r>
          </a:p>
        </p:txBody>
      </p:sp>
    </p:spTree>
    <p:extLst>
      <p:ext uri="{BB962C8B-B14F-4D97-AF65-F5344CB8AC3E}">
        <p14:creationId xmlns:p14="http://schemas.microsoft.com/office/powerpoint/2010/main" val="1009262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7EA5D-BBE4-854C-BA70-3F1EAE836768}"/>
              </a:ext>
            </a:extLst>
          </p:cNvPr>
          <p:cNvSpPr>
            <a:spLocks noGrp="1"/>
          </p:cNvSpPr>
          <p:nvPr>
            <p:ph type="title"/>
          </p:nvPr>
        </p:nvSpPr>
        <p:spPr/>
        <p:txBody>
          <a:bodyPr/>
          <a:lstStyle/>
          <a:p>
            <a:r>
              <a:rPr lang="en-US" dirty="0"/>
              <a:t>(Feminist) care ethics</a:t>
            </a:r>
          </a:p>
        </p:txBody>
      </p:sp>
      <p:sp>
        <p:nvSpPr>
          <p:cNvPr id="3" name="Content Placeholder 2">
            <a:extLst>
              <a:ext uri="{FF2B5EF4-FFF2-40B4-BE49-F238E27FC236}">
                <a16:creationId xmlns:a16="http://schemas.microsoft.com/office/drawing/2014/main" id="{FC05B73F-20E2-CA49-B5DF-2226E0C420D1}"/>
              </a:ext>
            </a:extLst>
          </p:cNvPr>
          <p:cNvSpPr>
            <a:spLocks noGrp="1"/>
          </p:cNvSpPr>
          <p:nvPr>
            <p:ph idx="1"/>
          </p:nvPr>
        </p:nvSpPr>
        <p:spPr>
          <a:xfrm>
            <a:off x="628650" y="1866972"/>
            <a:ext cx="5851663" cy="4351338"/>
          </a:xfrm>
        </p:spPr>
        <p:txBody>
          <a:bodyPr>
            <a:normAutofit/>
          </a:bodyPr>
          <a:lstStyle/>
          <a:p>
            <a:pPr marL="457200" indent="-457200">
              <a:buFont typeface="Arial" panose="020B0604020202020204" pitchFamily="34" charset="0"/>
              <a:buChar char="•"/>
            </a:pPr>
            <a:r>
              <a:rPr lang="en-US" sz="2600" dirty="0">
                <a:solidFill>
                  <a:schemeClr val="bg2">
                    <a:lumMod val="75000"/>
                  </a:schemeClr>
                </a:solidFill>
              </a:rPr>
              <a:t>Grew out of feminist ethics (Carol Gilligan and Nel </a:t>
            </a:r>
            <a:r>
              <a:rPr lang="en-US" sz="2600" dirty="0" err="1">
                <a:solidFill>
                  <a:schemeClr val="bg2">
                    <a:lumMod val="75000"/>
                  </a:schemeClr>
                </a:solidFill>
              </a:rPr>
              <a:t>Noddings</a:t>
            </a:r>
            <a:r>
              <a:rPr lang="en-US" sz="2600" dirty="0">
                <a:solidFill>
                  <a:schemeClr val="bg2">
                    <a:lumMod val="75000"/>
                  </a:schemeClr>
                </a:solidFill>
              </a:rPr>
              <a:t>) in early 80s as a reaction to what were perceived as ‘masculine’ concepts of justice and rights.</a:t>
            </a:r>
          </a:p>
          <a:p>
            <a:pPr marL="457200" indent="-457200">
              <a:buFont typeface="Arial" panose="020B0604020202020204" pitchFamily="34" charset="0"/>
              <a:buChar char="•"/>
            </a:pPr>
            <a:r>
              <a:rPr lang="en-US" sz="2600" dirty="0" err="1">
                <a:solidFill>
                  <a:schemeClr val="bg2">
                    <a:lumMod val="75000"/>
                  </a:schemeClr>
                </a:solidFill>
              </a:rPr>
              <a:t>Noddings</a:t>
            </a:r>
            <a:r>
              <a:rPr lang="en-US" sz="2600" dirty="0">
                <a:solidFill>
                  <a:schemeClr val="bg2">
                    <a:lumMod val="75000"/>
                  </a:schemeClr>
                </a:solidFill>
              </a:rPr>
              <a:t> calls care a ‘feminine ethic’.</a:t>
            </a:r>
          </a:p>
        </p:txBody>
      </p:sp>
      <p:pic>
        <p:nvPicPr>
          <p:cNvPr id="4" name="Picture 3">
            <a:extLst>
              <a:ext uri="{FF2B5EF4-FFF2-40B4-BE49-F238E27FC236}">
                <a16:creationId xmlns:a16="http://schemas.microsoft.com/office/drawing/2014/main" id="{A403570E-6CA9-B34E-B350-71646EFB8BDB}"/>
              </a:ext>
            </a:extLst>
          </p:cNvPr>
          <p:cNvPicPr>
            <a:picLocks noChangeAspect="1"/>
          </p:cNvPicPr>
          <p:nvPr/>
        </p:nvPicPr>
        <p:blipFill>
          <a:blip r:embed="rId2"/>
          <a:stretch>
            <a:fillRect/>
          </a:stretch>
        </p:blipFill>
        <p:spPr>
          <a:xfrm>
            <a:off x="6931766" y="2695852"/>
            <a:ext cx="1942272" cy="2670625"/>
          </a:xfrm>
          <a:prstGeom prst="rect">
            <a:avLst/>
          </a:prstGeom>
        </p:spPr>
      </p:pic>
      <p:pic>
        <p:nvPicPr>
          <p:cNvPr id="5" name="Picture 4">
            <a:extLst>
              <a:ext uri="{FF2B5EF4-FFF2-40B4-BE49-F238E27FC236}">
                <a16:creationId xmlns:a16="http://schemas.microsoft.com/office/drawing/2014/main" id="{8E0E20FF-9D6F-3145-B30D-0B7751AA8D38}"/>
              </a:ext>
            </a:extLst>
          </p:cNvPr>
          <p:cNvPicPr>
            <a:picLocks noChangeAspect="1"/>
          </p:cNvPicPr>
          <p:nvPr/>
        </p:nvPicPr>
        <p:blipFill>
          <a:blip r:embed="rId3"/>
          <a:stretch>
            <a:fillRect/>
          </a:stretch>
        </p:blipFill>
        <p:spPr>
          <a:xfrm>
            <a:off x="6931765" y="188843"/>
            <a:ext cx="1942272" cy="2330726"/>
          </a:xfrm>
          <a:prstGeom prst="rect">
            <a:avLst/>
          </a:prstGeom>
        </p:spPr>
      </p:pic>
    </p:spTree>
    <p:extLst>
      <p:ext uri="{BB962C8B-B14F-4D97-AF65-F5344CB8AC3E}">
        <p14:creationId xmlns:p14="http://schemas.microsoft.com/office/powerpoint/2010/main" val="32666308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0645D-29D0-E147-A7ED-8669DFDF29E0}"/>
              </a:ext>
            </a:extLst>
          </p:cNvPr>
          <p:cNvSpPr>
            <a:spLocks noGrp="1"/>
          </p:cNvSpPr>
          <p:nvPr>
            <p:ph type="title"/>
          </p:nvPr>
        </p:nvSpPr>
        <p:spPr>
          <a:xfrm>
            <a:off x="628649" y="365126"/>
            <a:ext cx="8270023" cy="1325563"/>
          </a:xfrm>
        </p:spPr>
        <p:txBody>
          <a:bodyPr/>
          <a:lstStyle/>
          <a:p>
            <a:r>
              <a:rPr lang="en-US" dirty="0"/>
              <a:t>Code of Fundraising Practice</a:t>
            </a:r>
          </a:p>
        </p:txBody>
      </p:sp>
      <p:sp>
        <p:nvSpPr>
          <p:cNvPr id="3" name="Content Placeholder 2">
            <a:extLst>
              <a:ext uri="{FF2B5EF4-FFF2-40B4-BE49-F238E27FC236}">
                <a16:creationId xmlns:a16="http://schemas.microsoft.com/office/drawing/2014/main" id="{D212280B-FE81-1243-AEAC-D16E27C8DB55}"/>
              </a:ext>
            </a:extLst>
          </p:cNvPr>
          <p:cNvSpPr>
            <a:spLocks noGrp="1"/>
          </p:cNvSpPr>
          <p:nvPr>
            <p:ph idx="1"/>
          </p:nvPr>
        </p:nvSpPr>
        <p:spPr/>
        <p:txBody>
          <a:bodyPr>
            <a:normAutofit fontScale="70000" lnSpcReduction="20000"/>
          </a:bodyPr>
          <a:lstStyle/>
          <a:p>
            <a:r>
              <a:rPr lang="en-US" sz="3400" dirty="0">
                <a:solidFill>
                  <a:schemeClr val="bg2">
                    <a:lumMod val="75000"/>
                  </a:schemeClr>
                </a:solidFill>
                <a:cs typeface="Arial" panose="020B0604020202020204" pitchFamily="34" charset="0"/>
              </a:rPr>
              <a:t>Fundraisers</a:t>
            </a:r>
            <a:r>
              <a:rPr lang="en-US" sz="3400" dirty="0">
                <a:solidFill>
                  <a:schemeClr val="bg1">
                    <a:lumMod val="50000"/>
                  </a:schemeClr>
                </a:solidFill>
                <a:cs typeface="Arial" panose="020B0604020202020204" pitchFamily="34" charset="0"/>
              </a:rPr>
              <a:t> </a:t>
            </a:r>
            <a:r>
              <a:rPr lang="en-US" sz="3400" b="1" dirty="0">
                <a:solidFill>
                  <a:schemeClr val="accent2">
                    <a:lumMod val="75000"/>
                  </a:schemeClr>
                </a:solidFill>
                <a:cs typeface="Arial" panose="020B0604020202020204" pitchFamily="34" charset="0"/>
              </a:rPr>
              <a:t>MUST</a:t>
            </a:r>
            <a:r>
              <a:rPr lang="en-US" sz="3400" dirty="0">
                <a:solidFill>
                  <a:schemeClr val="bg1">
                    <a:lumMod val="50000"/>
                  </a:schemeClr>
                </a:solidFill>
                <a:cs typeface="Arial" panose="020B0604020202020204" pitchFamily="34" charset="0"/>
              </a:rPr>
              <a:t>:</a:t>
            </a:r>
            <a:endParaRPr lang="en-GB" sz="3400" dirty="0">
              <a:solidFill>
                <a:srgbClr val="1C7FC7"/>
              </a:solidFill>
              <a:cs typeface="Verdana" panose="020B0604030504040204" pitchFamily="34" charset="0"/>
            </a:endParaRPr>
          </a:p>
          <a:p>
            <a:pPr marL="457200" indent="-457200">
              <a:lnSpc>
                <a:spcPct val="120000"/>
              </a:lnSpc>
              <a:buFont typeface="Arial" panose="020B0604020202020204" pitchFamily="34" charset="0"/>
              <a:buChar char="•"/>
            </a:pPr>
            <a:r>
              <a:rPr lang="en-GB" dirty="0">
                <a:solidFill>
                  <a:schemeClr val="bg2">
                    <a:lumMod val="75000"/>
                  </a:schemeClr>
                </a:solidFill>
                <a:cs typeface="Verdana" panose="020B0604030504040204" pitchFamily="34" charset="0"/>
              </a:rPr>
              <a:t>Obtain permission for using case studies (where practical) (s3.4.2)</a:t>
            </a:r>
          </a:p>
          <a:p>
            <a:pPr marL="457200" indent="-457200">
              <a:lnSpc>
                <a:spcPct val="120000"/>
              </a:lnSpc>
              <a:buFont typeface="Arial" panose="020B0604020202020204" pitchFamily="34" charset="0"/>
              <a:buChar char="•"/>
            </a:pPr>
            <a:r>
              <a:rPr lang="en-GB" dirty="0">
                <a:solidFill>
                  <a:schemeClr val="bg2">
                    <a:lumMod val="60000"/>
                    <a:lumOff val="40000"/>
                  </a:schemeClr>
                </a:solidFill>
                <a:cs typeface="Verdana" panose="020B0604030504040204" pitchFamily="34" charset="0"/>
              </a:rPr>
              <a:t>Generally avoid mass mailing or cold calling trusts (s13.2.1)</a:t>
            </a:r>
          </a:p>
          <a:p>
            <a:pPr marL="457200" indent="-457200">
              <a:lnSpc>
                <a:spcPct val="120000"/>
              </a:lnSpc>
              <a:buFont typeface="Arial" panose="020B0604020202020204" pitchFamily="34" charset="0"/>
              <a:buChar char="•"/>
            </a:pPr>
            <a:r>
              <a:rPr lang="en-US" dirty="0">
                <a:solidFill>
                  <a:schemeClr val="bg2">
                    <a:lumMod val="75000"/>
                  </a:schemeClr>
                </a:solidFill>
                <a:cs typeface="Arial" panose="020B0604020202020204" pitchFamily="34" charset="0"/>
              </a:rPr>
              <a:t>Wear an ID badge if they are doing street fundraising (s8.4.12)</a:t>
            </a:r>
          </a:p>
          <a:p>
            <a:pPr marL="457200" indent="-457200">
              <a:lnSpc>
                <a:spcPct val="120000"/>
              </a:lnSpc>
              <a:buFont typeface="Arial" panose="020B0604020202020204" pitchFamily="34" charset="0"/>
              <a:buChar char="•"/>
            </a:pPr>
            <a:r>
              <a:rPr lang="en-GB" dirty="0">
                <a:solidFill>
                  <a:schemeClr val="bg2">
                    <a:lumMod val="60000"/>
                    <a:lumOff val="40000"/>
                  </a:schemeClr>
                </a:solidFill>
                <a:cs typeface="Verdana" panose="020B0604030504040204" pitchFamily="34" charset="0"/>
              </a:rPr>
              <a:t>Undertake due diligence on both the financial and reputational dealings of potential partners before donations are accepted (s2.3.3)</a:t>
            </a:r>
          </a:p>
          <a:p>
            <a:pPr marL="457200" indent="-457200">
              <a:lnSpc>
                <a:spcPct val="120000"/>
              </a:lnSpc>
              <a:buFont typeface="Arial" panose="020B0604020202020204" pitchFamily="34" charset="0"/>
              <a:buChar char="•"/>
            </a:pPr>
            <a:r>
              <a:rPr lang="en-GB" dirty="0">
                <a:solidFill>
                  <a:schemeClr val="bg2">
                    <a:lumMod val="75000"/>
                  </a:schemeClr>
                </a:solidFill>
                <a:cs typeface="Verdana" panose="020B0604030504040204" pitchFamily="34" charset="0"/>
              </a:rPr>
              <a:t>Implement procedures to avoid congestion at events (s11.7.2)</a:t>
            </a:r>
          </a:p>
          <a:p>
            <a:pPr marL="457200" indent="-457200">
              <a:lnSpc>
                <a:spcPct val="120000"/>
              </a:lnSpc>
              <a:buFont typeface="Arial" panose="020B0604020202020204" pitchFamily="34" charset="0"/>
              <a:buChar char="•"/>
            </a:pPr>
            <a:r>
              <a:rPr lang="en-GB" dirty="0">
                <a:solidFill>
                  <a:schemeClr val="bg2">
                    <a:lumMod val="60000"/>
                    <a:lumOff val="40000"/>
                  </a:schemeClr>
                </a:solidFill>
                <a:cs typeface="Verdana" panose="020B0604030504040204" pitchFamily="34" charset="0"/>
              </a:rPr>
              <a:t>Avoid soliciting people under 18 (s1.3.11)</a:t>
            </a:r>
            <a:endParaRPr lang="en-US" dirty="0">
              <a:solidFill>
                <a:schemeClr val="bg2">
                  <a:lumMod val="60000"/>
                  <a:lumOff val="40000"/>
                </a:schemeClr>
              </a:solidFill>
            </a:endParaRPr>
          </a:p>
          <a:p>
            <a:pPr>
              <a:lnSpc>
                <a:spcPct val="120000"/>
              </a:lnSpc>
            </a:pPr>
            <a:endParaRPr lang="en-GB" dirty="0">
              <a:solidFill>
                <a:srgbClr val="1C7FC7"/>
              </a:solidFill>
              <a:cs typeface="Verdana" panose="020B0604030504040204" pitchFamily="34" charset="0"/>
            </a:endParaRPr>
          </a:p>
          <a:p>
            <a:endParaRPr lang="en-US" dirty="0">
              <a:cs typeface="Verdana" panose="020B0604030504040204" pitchFamily="34" charset="0"/>
            </a:endParaRPr>
          </a:p>
        </p:txBody>
      </p:sp>
    </p:spTree>
    <p:extLst>
      <p:ext uri="{BB962C8B-B14F-4D97-AF65-F5344CB8AC3E}">
        <p14:creationId xmlns:p14="http://schemas.microsoft.com/office/powerpoint/2010/main" val="35235554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7EA5D-BBE4-854C-BA70-3F1EAE836768}"/>
              </a:ext>
            </a:extLst>
          </p:cNvPr>
          <p:cNvSpPr>
            <a:spLocks noGrp="1"/>
          </p:cNvSpPr>
          <p:nvPr>
            <p:ph type="title"/>
          </p:nvPr>
        </p:nvSpPr>
        <p:spPr/>
        <p:txBody>
          <a:bodyPr/>
          <a:lstStyle/>
          <a:p>
            <a:r>
              <a:rPr lang="en-US" dirty="0"/>
              <a:t>Care ethics</a:t>
            </a:r>
          </a:p>
        </p:txBody>
      </p:sp>
      <p:sp>
        <p:nvSpPr>
          <p:cNvPr id="3" name="Content Placeholder 2">
            <a:extLst>
              <a:ext uri="{FF2B5EF4-FFF2-40B4-BE49-F238E27FC236}">
                <a16:creationId xmlns:a16="http://schemas.microsoft.com/office/drawing/2014/main" id="{FC05B73F-20E2-CA49-B5DF-2226E0C420D1}"/>
              </a:ext>
            </a:extLst>
          </p:cNvPr>
          <p:cNvSpPr>
            <a:spLocks noGrp="1"/>
          </p:cNvSpPr>
          <p:nvPr>
            <p:ph idx="1"/>
          </p:nvPr>
        </p:nvSpPr>
        <p:spPr>
          <a:xfrm>
            <a:off x="628650" y="1825625"/>
            <a:ext cx="6120020" cy="4351338"/>
          </a:xfrm>
        </p:spPr>
        <p:txBody>
          <a:bodyPr/>
          <a:lstStyle/>
          <a:p>
            <a:pPr marL="457200" indent="-457200">
              <a:buFont typeface="Arial" panose="020B0604020202020204" pitchFamily="34" charset="0"/>
              <a:buChar char="•"/>
            </a:pPr>
            <a:r>
              <a:rPr lang="en-US" sz="2600" dirty="0">
                <a:solidFill>
                  <a:schemeClr val="bg2">
                    <a:lumMod val="75000"/>
                  </a:schemeClr>
                </a:solidFill>
              </a:rPr>
              <a:t>Maintain relationships by </a:t>
            </a:r>
            <a:r>
              <a:rPr lang="en-US" sz="2600" dirty="0" err="1">
                <a:solidFill>
                  <a:schemeClr val="bg2">
                    <a:lumMod val="75000"/>
                  </a:schemeClr>
                </a:solidFill>
              </a:rPr>
              <a:t>contextualising</a:t>
            </a:r>
            <a:r>
              <a:rPr lang="en-US" sz="2600" dirty="0">
                <a:solidFill>
                  <a:schemeClr val="bg2">
                    <a:lumMod val="75000"/>
                  </a:schemeClr>
                </a:solidFill>
              </a:rPr>
              <a:t> and promoting the well-being of care givers and care-receivers in a network of social relations.</a:t>
            </a:r>
          </a:p>
          <a:p>
            <a:pPr marL="457200" indent="-457200">
              <a:buFont typeface="Arial" panose="020B0604020202020204" pitchFamily="34" charset="0"/>
              <a:buChar char="•"/>
            </a:pPr>
            <a:r>
              <a:rPr lang="en-US" sz="2600" dirty="0">
                <a:solidFill>
                  <a:schemeClr val="bg2">
                    <a:lumMod val="75000"/>
                  </a:schemeClr>
                </a:solidFill>
              </a:rPr>
              <a:t>Meeting needs of others and ourselves</a:t>
            </a:r>
          </a:p>
          <a:p>
            <a:pPr marL="457200" indent="-457200">
              <a:buFont typeface="Arial" panose="020B0604020202020204" pitchFamily="34" charset="0"/>
              <a:buChar char="•"/>
            </a:pPr>
            <a:r>
              <a:rPr lang="en-US" sz="2600" dirty="0">
                <a:solidFill>
                  <a:schemeClr val="bg2">
                    <a:lumMod val="75000"/>
                  </a:schemeClr>
                </a:solidFill>
              </a:rPr>
              <a:t>‘Care’ is a virtue</a:t>
            </a:r>
          </a:p>
          <a:p>
            <a:pPr lvl="1"/>
            <a:r>
              <a:rPr lang="en-US" dirty="0" err="1">
                <a:solidFill>
                  <a:schemeClr val="bg2">
                    <a:lumMod val="60000"/>
                    <a:lumOff val="40000"/>
                  </a:schemeClr>
                </a:solidFill>
              </a:rPr>
              <a:t>Marueen</a:t>
            </a:r>
            <a:r>
              <a:rPr lang="en-US" dirty="0">
                <a:solidFill>
                  <a:schemeClr val="bg2">
                    <a:lumMod val="60000"/>
                    <a:lumOff val="40000"/>
                  </a:schemeClr>
                </a:solidFill>
              </a:rPr>
              <a:t> Sander-Staudt 2012</a:t>
            </a:r>
          </a:p>
        </p:txBody>
      </p:sp>
      <p:pic>
        <p:nvPicPr>
          <p:cNvPr id="4" name="Picture 3">
            <a:extLst>
              <a:ext uri="{FF2B5EF4-FFF2-40B4-BE49-F238E27FC236}">
                <a16:creationId xmlns:a16="http://schemas.microsoft.com/office/drawing/2014/main" id="{EF8A2E26-15DB-D043-A94B-160454D6F967}"/>
              </a:ext>
            </a:extLst>
          </p:cNvPr>
          <p:cNvPicPr>
            <a:picLocks noChangeAspect="1"/>
          </p:cNvPicPr>
          <p:nvPr/>
        </p:nvPicPr>
        <p:blipFill>
          <a:blip r:embed="rId2"/>
          <a:stretch>
            <a:fillRect/>
          </a:stretch>
        </p:blipFill>
        <p:spPr>
          <a:xfrm>
            <a:off x="6864558" y="1825625"/>
            <a:ext cx="2046424" cy="2046424"/>
          </a:xfrm>
          <a:prstGeom prst="rect">
            <a:avLst/>
          </a:prstGeom>
        </p:spPr>
      </p:pic>
    </p:spTree>
    <p:extLst>
      <p:ext uri="{BB962C8B-B14F-4D97-AF65-F5344CB8AC3E}">
        <p14:creationId xmlns:p14="http://schemas.microsoft.com/office/powerpoint/2010/main" val="10595728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C93F9-332D-993A-6430-5415ACDA3C4F}"/>
              </a:ext>
            </a:extLst>
          </p:cNvPr>
          <p:cNvSpPr>
            <a:spLocks noGrp="1"/>
          </p:cNvSpPr>
          <p:nvPr>
            <p:ph type="title"/>
          </p:nvPr>
        </p:nvSpPr>
        <p:spPr/>
        <p:txBody>
          <a:bodyPr/>
          <a:lstStyle/>
          <a:p>
            <a:r>
              <a:rPr lang="en-US" dirty="0"/>
              <a:t>Care ethics</a:t>
            </a:r>
          </a:p>
        </p:txBody>
      </p:sp>
      <p:sp>
        <p:nvSpPr>
          <p:cNvPr id="3" name="Content Placeholder 2">
            <a:extLst>
              <a:ext uri="{FF2B5EF4-FFF2-40B4-BE49-F238E27FC236}">
                <a16:creationId xmlns:a16="http://schemas.microsoft.com/office/drawing/2014/main" id="{D4245344-9809-C124-E562-1F4BA380D4F1}"/>
              </a:ext>
            </a:extLst>
          </p:cNvPr>
          <p:cNvSpPr>
            <a:spLocks noGrp="1"/>
          </p:cNvSpPr>
          <p:nvPr>
            <p:ph idx="1"/>
          </p:nvPr>
        </p:nvSpPr>
        <p:spPr/>
        <p:txBody>
          <a:bodyPr>
            <a:normAutofit/>
          </a:bodyPr>
          <a:lstStyle/>
          <a:p>
            <a:pPr marL="457200" indent="-457200">
              <a:buFont typeface="Arial" panose="020B0604020202020204" pitchFamily="34" charset="0"/>
              <a:buChar char="•"/>
            </a:pPr>
            <a:r>
              <a:rPr lang="en-GB" dirty="0">
                <a:solidFill>
                  <a:schemeClr val="bg2">
                    <a:lumMod val="75000"/>
                  </a:schemeClr>
                </a:solidFill>
              </a:rPr>
              <a:t>Care ethics moves the locus of ethicality away from the individual, and the moral rules that protect them (such as negative non-interference rights), to meeting the needs of those for whom we take responsibility, which takes highest priority. </a:t>
            </a:r>
          </a:p>
          <a:p>
            <a:pPr marL="1143000" lvl="1" indent="-457200"/>
            <a:r>
              <a:rPr lang="en-GB" dirty="0">
                <a:solidFill>
                  <a:schemeClr val="bg2">
                    <a:lumMod val="60000"/>
                    <a:lumOff val="40000"/>
                  </a:schemeClr>
                </a:solidFill>
              </a:rPr>
              <a:t>Virginia Held, </a:t>
            </a:r>
            <a:r>
              <a:rPr lang="en-GB" i="1" dirty="0">
                <a:solidFill>
                  <a:schemeClr val="bg2">
                    <a:lumMod val="60000"/>
                    <a:lumOff val="40000"/>
                  </a:schemeClr>
                </a:solidFill>
              </a:rPr>
              <a:t>The Ethics of Care: Personal, </a:t>
            </a:r>
            <a:r>
              <a:rPr lang="en-GB" dirty="0">
                <a:solidFill>
                  <a:schemeClr val="bg2">
                    <a:lumMod val="60000"/>
                    <a:lumOff val="40000"/>
                  </a:schemeClr>
                </a:solidFill>
              </a:rPr>
              <a:t>P</a:t>
            </a:r>
            <a:r>
              <a:rPr lang="en-GB" i="1" dirty="0">
                <a:solidFill>
                  <a:schemeClr val="bg2">
                    <a:lumMod val="60000"/>
                    <a:lumOff val="40000"/>
                  </a:schemeClr>
                </a:solidFill>
              </a:rPr>
              <a:t>olitical, and Global</a:t>
            </a:r>
            <a:r>
              <a:rPr lang="en-GB" dirty="0">
                <a:solidFill>
                  <a:schemeClr val="bg2">
                    <a:lumMod val="60000"/>
                    <a:lumOff val="40000"/>
                  </a:schemeClr>
                </a:solidFill>
              </a:rPr>
              <a:t> </a:t>
            </a:r>
          </a:p>
        </p:txBody>
      </p:sp>
    </p:spTree>
    <p:extLst>
      <p:ext uri="{BB962C8B-B14F-4D97-AF65-F5344CB8AC3E}">
        <p14:creationId xmlns:p14="http://schemas.microsoft.com/office/powerpoint/2010/main" val="5521780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C93F9-332D-993A-6430-5415ACDA3C4F}"/>
              </a:ext>
            </a:extLst>
          </p:cNvPr>
          <p:cNvSpPr>
            <a:spLocks noGrp="1"/>
          </p:cNvSpPr>
          <p:nvPr>
            <p:ph type="title"/>
          </p:nvPr>
        </p:nvSpPr>
        <p:spPr/>
        <p:txBody>
          <a:bodyPr/>
          <a:lstStyle/>
          <a:p>
            <a:r>
              <a:rPr lang="en-US" dirty="0"/>
              <a:t>Care ethics</a:t>
            </a:r>
          </a:p>
        </p:txBody>
      </p:sp>
      <p:sp>
        <p:nvSpPr>
          <p:cNvPr id="3" name="Content Placeholder 2">
            <a:extLst>
              <a:ext uri="{FF2B5EF4-FFF2-40B4-BE49-F238E27FC236}">
                <a16:creationId xmlns:a16="http://schemas.microsoft.com/office/drawing/2014/main" id="{D4245344-9809-C124-E562-1F4BA380D4F1}"/>
              </a:ext>
            </a:extLst>
          </p:cNvPr>
          <p:cNvSpPr>
            <a:spLocks noGrp="1"/>
          </p:cNvSpPr>
          <p:nvPr>
            <p:ph idx="1"/>
          </p:nvPr>
        </p:nvSpPr>
        <p:spPr/>
        <p:txBody>
          <a:bodyPr>
            <a:normAutofit/>
          </a:bodyPr>
          <a:lstStyle/>
          <a:p>
            <a:pPr marL="457200" indent="-457200">
              <a:buFont typeface="Arial" panose="020B0604020202020204" pitchFamily="34" charset="0"/>
              <a:buChar char="•"/>
            </a:pPr>
            <a:r>
              <a:rPr lang="en-GB" dirty="0">
                <a:solidFill>
                  <a:schemeClr val="bg2">
                    <a:lumMod val="75000"/>
                  </a:schemeClr>
                </a:solidFill>
              </a:rPr>
              <a:t>Care ethics thus provides the possibility of a total </a:t>
            </a:r>
            <a:r>
              <a:rPr lang="en-GB" dirty="0" err="1">
                <a:solidFill>
                  <a:schemeClr val="bg2">
                    <a:lumMod val="75000"/>
                  </a:schemeClr>
                </a:solidFill>
              </a:rPr>
              <a:t>reconceptualistion</a:t>
            </a:r>
            <a:r>
              <a:rPr lang="en-GB" dirty="0">
                <a:solidFill>
                  <a:schemeClr val="bg2">
                    <a:lumMod val="75000"/>
                  </a:schemeClr>
                </a:solidFill>
              </a:rPr>
              <a:t> of fundraising ethics</a:t>
            </a:r>
          </a:p>
          <a:p>
            <a:pPr marL="1143000" lvl="1" indent="-457200"/>
            <a:r>
              <a:rPr lang="en-GB" dirty="0">
                <a:solidFill>
                  <a:schemeClr val="bg2">
                    <a:lumMod val="60000"/>
                    <a:lumOff val="40000"/>
                  </a:schemeClr>
                </a:solidFill>
              </a:rPr>
              <a:t>Particular the ethics and practice of ‘relationship’ fundraising. </a:t>
            </a:r>
          </a:p>
          <a:p>
            <a:pPr marL="457200" indent="-457200">
              <a:buFont typeface="Arial" panose="020B0604020202020204" pitchFamily="34" charset="0"/>
              <a:buChar char="•"/>
            </a:pPr>
            <a:endParaRPr lang="en-GB" dirty="0">
              <a:solidFill>
                <a:schemeClr val="bg2">
                  <a:lumMod val="60000"/>
                  <a:lumOff val="40000"/>
                </a:schemeClr>
              </a:solidFill>
            </a:endParaRPr>
          </a:p>
        </p:txBody>
      </p:sp>
    </p:spTree>
    <p:extLst>
      <p:ext uri="{BB962C8B-B14F-4D97-AF65-F5344CB8AC3E}">
        <p14:creationId xmlns:p14="http://schemas.microsoft.com/office/powerpoint/2010/main" val="14047979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7EA5D-BBE4-854C-BA70-3F1EAE836768}"/>
              </a:ext>
            </a:extLst>
          </p:cNvPr>
          <p:cNvSpPr>
            <a:spLocks noGrp="1"/>
          </p:cNvSpPr>
          <p:nvPr>
            <p:ph type="title"/>
          </p:nvPr>
        </p:nvSpPr>
        <p:spPr>
          <a:xfrm>
            <a:off x="628649" y="365126"/>
            <a:ext cx="8435837" cy="1325563"/>
          </a:xfrm>
        </p:spPr>
        <p:txBody>
          <a:bodyPr/>
          <a:lstStyle/>
          <a:p>
            <a:r>
              <a:rPr lang="en-US" dirty="0"/>
              <a:t>The virtuous caring fundraiser</a:t>
            </a:r>
          </a:p>
        </p:txBody>
      </p:sp>
      <p:sp>
        <p:nvSpPr>
          <p:cNvPr id="3" name="Content Placeholder 2">
            <a:extLst>
              <a:ext uri="{FF2B5EF4-FFF2-40B4-BE49-F238E27FC236}">
                <a16:creationId xmlns:a16="http://schemas.microsoft.com/office/drawing/2014/main" id="{FC05B73F-20E2-CA49-B5DF-2226E0C420D1}"/>
              </a:ext>
            </a:extLst>
          </p:cNvPr>
          <p:cNvSpPr>
            <a:spLocks noGrp="1"/>
          </p:cNvSpPr>
          <p:nvPr>
            <p:ph idx="1"/>
          </p:nvPr>
        </p:nvSpPr>
        <p:spPr/>
        <p:txBody>
          <a:bodyPr>
            <a:normAutofit fontScale="92500" lnSpcReduction="20000"/>
          </a:bodyPr>
          <a:lstStyle/>
          <a:p>
            <a:pPr>
              <a:lnSpc>
                <a:spcPct val="100000"/>
              </a:lnSpc>
            </a:pPr>
            <a:r>
              <a:rPr lang="en-GB" dirty="0">
                <a:solidFill>
                  <a:schemeClr val="bg2">
                    <a:lumMod val="75000"/>
                  </a:schemeClr>
                </a:solidFill>
                <a:cs typeface="Arial"/>
              </a:rPr>
              <a:t>Caring</a:t>
            </a:r>
          </a:p>
          <a:p>
            <a:pPr lvl="1">
              <a:lnSpc>
                <a:spcPct val="100000"/>
              </a:lnSpc>
            </a:pPr>
            <a:r>
              <a:rPr lang="en-GB" dirty="0">
                <a:solidFill>
                  <a:schemeClr val="bg2">
                    <a:lumMod val="60000"/>
                    <a:lumOff val="40000"/>
                  </a:schemeClr>
                </a:solidFill>
                <a:cs typeface="Arial"/>
              </a:rPr>
              <a:t>Ensures care can be provided for those who need it.</a:t>
            </a:r>
          </a:p>
          <a:p>
            <a:pPr>
              <a:lnSpc>
                <a:spcPct val="100000"/>
              </a:lnSpc>
            </a:pPr>
            <a:r>
              <a:rPr lang="en-GB" dirty="0">
                <a:solidFill>
                  <a:schemeClr val="bg2">
                    <a:lumMod val="75000"/>
                  </a:schemeClr>
                </a:solidFill>
                <a:cs typeface="Arial"/>
              </a:rPr>
              <a:t>Judicial</a:t>
            </a:r>
          </a:p>
          <a:p>
            <a:pPr lvl="1">
              <a:lnSpc>
                <a:spcPct val="100000"/>
              </a:lnSpc>
            </a:pPr>
            <a:r>
              <a:rPr lang="en-GB" dirty="0">
                <a:solidFill>
                  <a:schemeClr val="bg2">
                    <a:lumMod val="60000"/>
                    <a:lumOff val="40000"/>
                  </a:schemeClr>
                </a:solidFill>
                <a:cs typeface="Arial"/>
              </a:rPr>
              <a:t>Can exercise independent judgement (or ‘professional autonomy’) in </a:t>
            </a:r>
            <a:r>
              <a:rPr lang="en-GB" u="sng" dirty="0">
                <a:solidFill>
                  <a:schemeClr val="bg2">
                    <a:lumMod val="60000"/>
                    <a:lumOff val="40000"/>
                  </a:schemeClr>
                </a:solidFill>
                <a:cs typeface="Arial"/>
              </a:rPr>
              <a:t>balancing</a:t>
            </a:r>
            <a:r>
              <a:rPr lang="en-GB" dirty="0">
                <a:solidFill>
                  <a:schemeClr val="bg2">
                    <a:lumMod val="60000"/>
                    <a:lumOff val="40000"/>
                  </a:schemeClr>
                </a:solidFill>
                <a:cs typeface="Arial"/>
              </a:rPr>
              <a:t> their duties to their donors and her beneficiaries.</a:t>
            </a:r>
          </a:p>
          <a:p>
            <a:pPr>
              <a:lnSpc>
                <a:spcPct val="100000"/>
              </a:lnSpc>
            </a:pPr>
            <a:r>
              <a:rPr lang="en-GB" dirty="0">
                <a:solidFill>
                  <a:schemeClr val="bg2">
                    <a:lumMod val="75000"/>
                  </a:schemeClr>
                </a:solidFill>
                <a:cs typeface="Arial"/>
              </a:rPr>
              <a:t>Competent (professional)</a:t>
            </a:r>
          </a:p>
          <a:p>
            <a:pPr lvl="1">
              <a:lnSpc>
                <a:spcPct val="100000"/>
              </a:lnSpc>
            </a:pPr>
            <a:r>
              <a:rPr lang="en-US" dirty="0">
                <a:solidFill>
                  <a:schemeClr val="bg2">
                    <a:lumMod val="60000"/>
                    <a:lumOff val="40000"/>
                  </a:schemeClr>
                </a:solidFill>
              </a:rPr>
              <a:t>Possesses sufficient professional knowledge and skill to successfully discharge their role.</a:t>
            </a:r>
          </a:p>
          <a:p>
            <a:pPr>
              <a:lnSpc>
                <a:spcPct val="100000"/>
              </a:lnSpc>
            </a:pPr>
            <a:r>
              <a:rPr lang="en-US" dirty="0">
                <a:solidFill>
                  <a:schemeClr val="bg2">
                    <a:lumMod val="75000"/>
                  </a:schemeClr>
                </a:solidFill>
                <a:cs typeface="Arial"/>
              </a:rPr>
              <a:t>Empathetic</a:t>
            </a:r>
          </a:p>
          <a:p>
            <a:pPr lvl="1">
              <a:lnSpc>
                <a:spcPct val="100000"/>
              </a:lnSpc>
            </a:pPr>
            <a:r>
              <a:rPr lang="en-US" dirty="0">
                <a:solidFill>
                  <a:schemeClr val="bg2">
                    <a:lumMod val="60000"/>
                    <a:lumOff val="40000"/>
                  </a:schemeClr>
                </a:solidFill>
                <a:cs typeface="Arial"/>
              </a:rPr>
              <a:t>The ability to understand both the needs of donors and beneficiaries.</a:t>
            </a:r>
            <a:endParaRPr lang="en-GB" dirty="0">
              <a:solidFill>
                <a:schemeClr val="bg2">
                  <a:lumMod val="60000"/>
                  <a:lumOff val="40000"/>
                </a:schemeClr>
              </a:solidFill>
              <a:cs typeface="Arial"/>
            </a:endParaRPr>
          </a:p>
          <a:p>
            <a:endParaRPr lang="en-US" dirty="0"/>
          </a:p>
        </p:txBody>
      </p:sp>
    </p:spTree>
    <p:extLst>
      <p:ext uri="{BB962C8B-B14F-4D97-AF65-F5344CB8AC3E}">
        <p14:creationId xmlns:p14="http://schemas.microsoft.com/office/powerpoint/2010/main" val="6140717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97FBC-6E41-E2FF-7D69-7BCE8A8FCF55}"/>
              </a:ext>
            </a:extLst>
          </p:cNvPr>
          <p:cNvSpPr>
            <a:spLocks noGrp="1"/>
          </p:cNvSpPr>
          <p:nvPr>
            <p:ph type="title"/>
          </p:nvPr>
        </p:nvSpPr>
        <p:spPr/>
        <p:txBody>
          <a:bodyPr/>
          <a:lstStyle/>
          <a:p>
            <a:r>
              <a:rPr lang="en-US" dirty="0"/>
              <a:t>Expanding fundraising ethics</a:t>
            </a:r>
          </a:p>
        </p:txBody>
      </p:sp>
      <p:pic>
        <p:nvPicPr>
          <p:cNvPr id="5" name="Content Placeholder 4" descr="Graphical user interface&#10;&#10;Description automatically generated with medium confidence">
            <a:extLst>
              <a:ext uri="{FF2B5EF4-FFF2-40B4-BE49-F238E27FC236}">
                <a16:creationId xmlns:a16="http://schemas.microsoft.com/office/drawing/2014/main" id="{0D3F06B6-74FA-9E7D-2D32-D11A6CCFA862}"/>
              </a:ext>
            </a:extLst>
          </p:cNvPr>
          <p:cNvPicPr>
            <a:picLocks noGrp="1" noChangeAspect="1"/>
          </p:cNvPicPr>
          <p:nvPr>
            <p:ph idx="1"/>
          </p:nvPr>
        </p:nvPicPr>
        <p:blipFill>
          <a:blip r:embed="rId2"/>
          <a:stretch>
            <a:fillRect/>
          </a:stretch>
        </p:blipFill>
        <p:spPr>
          <a:xfrm>
            <a:off x="983655" y="1690689"/>
            <a:ext cx="3084836" cy="4351338"/>
          </a:xfrm>
        </p:spPr>
      </p:pic>
      <p:pic>
        <p:nvPicPr>
          <p:cNvPr id="7" name="Picture 6" descr="Graphical user interface, website&#10;&#10;Description automatically generated">
            <a:extLst>
              <a:ext uri="{FF2B5EF4-FFF2-40B4-BE49-F238E27FC236}">
                <a16:creationId xmlns:a16="http://schemas.microsoft.com/office/drawing/2014/main" id="{81219F98-6987-731A-8A2C-F723838BB289}"/>
              </a:ext>
            </a:extLst>
          </p:cNvPr>
          <p:cNvPicPr>
            <a:picLocks noChangeAspect="1"/>
          </p:cNvPicPr>
          <p:nvPr/>
        </p:nvPicPr>
        <p:blipFill>
          <a:blip r:embed="rId3"/>
          <a:stretch>
            <a:fillRect/>
          </a:stretch>
        </p:blipFill>
        <p:spPr>
          <a:xfrm>
            <a:off x="4754017" y="1690689"/>
            <a:ext cx="3075807" cy="4351338"/>
          </a:xfrm>
          <a:prstGeom prst="rect">
            <a:avLst/>
          </a:prstGeom>
        </p:spPr>
      </p:pic>
    </p:spTree>
    <p:extLst>
      <p:ext uri="{BB962C8B-B14F-4D97-AF65-F5344CB8AC3E}">
        <p14:creationId xmlns:p14="http://schemas.microsoft.com/office/powerpoint/2010/main" val="7281273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81DC2-AA94-A023-BB44-D5746AF3EA3B}"/>
              </a:ext>
            </a:extLst>
          </p:cNvPr>
          <p:cNvSpPr>
            <a:spLocks noGrp="1"/>
          </p:cNvSpPr>
          <p:nvPr>
            <p:ph type="title"/>
          </p:nvPr>
        </p:nvSpPr>
        <p:spPr/>
        <p:txBody>
          <a:bodyPr/>
          <a:lstStyle/>
          <a:p>
            <a:r>
              <a:rPr lang="en-US" dirty="0"/>
              <a:t>Rogare Associate Members</a:t>
            </a:r>
          </a:p>
        </p:txBody>
      </p:sp>
      <p:sp>
        <p:nvSpPr>
          <p:cNvPr id="3" name="Content Placeholder 2">
            <a:extLst>
              <a:ext uri="{FF2B5EF4-FFF2-40B4-BE49-F238E27FC236}">
                <a16:creationId xmlns:a16="http://schemas.microsoft.com/office/drawing/2014/main" id="{5EC93A40-F43C-4B28-4D57-0EE8542319FB}"/>
              </a:ext>
            </a:extLst>
          </p:cNvPr>
          <p:cNvSpPr>
            <a:spLocks noGrp="1"/>
          </p:cNvSpPr>
          <p:nvPr>
            <p:ph idx="1"/>
          </p:nvPr>
        </p:nvSpPr>
        <p:spPr>
          <a:xfrm>
            <a:off x="628650" y="1825625"/>
            <a:ext cx="7886700" cy="2428323"/>
          </a:xfrm>
        </p:spPr>
        <p:txBody>
          <a:bodyPr>
            <a:normAutofit/>
          </a:bodyPr>
          <a:lstStyle/>
          <a:p>
            <a:r>
              <a:rPr lang="en-GB" sz="2400" dirty="0">
                <a:solidFill>
                  <a:schemeClr val="bg2">
                    <a:lumMod val="75000"/>
                  </a:schemeClr>
                </a:solidFill>
              </a:rPr>
              <a:t>Rogare is supported in our work by a number of Associate Members – partners to the fundraising sector that share our critical fundraising ethos. It is because of this support that we can make all our work freely available to the fundraising profession.</a:t>
            </a:r>
            <a:endParaRPr lang="en-US" sz="2400" dirty="0">
              <a:solidFill>
                <a:schemeClr val="bg2">
                  <a:lumMod val="75000"/>
                </a:schemeClr>
              </a:solidFill>
            </a:endParaRPr>
          </a:p>
        </p:txBody>
      </p:sp>
      <p:pic>
        <p:nvPicPr>
          <p:cNvPr id="4" name="Picture 3" descr="Logo, company name&#10;&#10;Description automatically generated">
            <a:extLst>
              <a:ext uri="{FF2B5EF4-FFF2-40B4-BE49-F238E27FC236}">
                <a16:creationId xmlns:a16="http://schemas.microsoft.com/office/drawing/2014/main" id="{F20891DA-C3DC-75FD-6BA3-D3306EB1FD1C}"/>
              </a:ext>
            </a:extLst>
          </p:cNvPr>
          <p:cNvPicPr>
            <a:picLocks noChangeAspect="1"/>
          </p:cNvPicPr>
          <p:nvPr/>
        </p:nvPicPr>
        <p:blipFill>
          <a:blip r:embed="rId2"/>
          <a:stretch>
            <a:fillRect/>
          </a:stretch>
        </p:blipFill>
        <p:spPr>
          <a:xfrm>
            <a:off x="3855195" y="4666925"/>
            <a:ext cx="1495440" cy="812003"/>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38F9CDB7-BA4D-24E6-5D02-B8E32D5253F3}"/>
              </a:ext>
            </a:extLst>
          </p:cNvPr>
          <p:cNvPicPr>
            <a:picLocks noChangeAspect="1"/>
          </p:cNvPicPr>
          <p:nvPr/>
        </p:nvPicPr>
        <p:blipFill>
          <a:blip r:embed="rId3"/>
          <a:stretch>
            <a:fillRect/>
          </a:stretch>
        </p:blipFill>
        <p:spPr>
          <a:xfrm>
            <a:off x="141009" y="4835797"/>
            <a:ext cx="1851125" cy="341746"/>
          </a:xfrm>
          <a:prstGeom prst="rect">
            <a:avLst/>
          </a:prstGeom>
        </p:spPr>
      </p:pic>
      <p:pic>
        <p:nvPicPr>
          <p:cNvPr id="6" name="Picture 5" descr="A picture containing text, clipart&#10;&#10;Description automatically generated">
            <a:extLst>
              <a:ext uri="{FF2B5EF4-FFF2-40B4-BE49-F238E27FC236}">
                <a16:creationId xmlns:a16="http://schemas.microsoft.com/office/drawing/2014/main" id="{54253A27-D2FD-6C02-9A80-2F448D40E9CF}"/>
              </a:ext>
            </a:extLst>
          </p:cNvPr>
          <p:cNvPicPr>
            <a:picLocks noChangeAspect="1"/>
          </p:cNvPicPr>
          <p:nvPr/>
        </p:nvPicPr>
        <p:blipFill>
          <a:blip r:embed="rId4"/>
          <a:stretch>
            <a:fillRect/>
          </a:stretch>
        </p:blipFill>
        <p:spPr>
          <a:xfrm>
            <a:off x="5512645" y="4688750"/>
            <a:ext cx="2242860" cy="635840"/>
          </a:xfrm>
          <a:prstGeom prst="rect">
            <a:avLst/>
          </a:prstGeom>
        </p:spPr>
      </p:pic>
      <p:pic>
        <p:nvPicPr>
          <p:cNvPr id="7" name="Picture 6" descr="Icon&#10;&#10;Description automatically generated">
            <a:extLst>
              <a:ext uri="{FF2B5EF4-FFF2-40B4-BE49-F238E27FC236}">
                <a16:creationId xmlns:a16="http://schemas.microsoft.com/office/drawing/2014/main" id="{3E7D15DC-5B30-401B-1814-D3BA462E3991}"/>
              </a:ext>
            </a:extLst>
          </p:cNvPr>
          <p:cNvPicPr>
            <a:picLocks noChangeAspect="1"/>
          </p:cNvPicPr>
          <p:nvPr/>
        </p:nvPicPr>
        <p:blipFill>
          <a:blip r:embed="rId5"/>
          <a:stretch>
            <a:fillRect/>
          </a:stretch>
        </p:blipFill>
        <p:spPr>
          <a:xfrm>
            <a:off x="7917515" y="4319930"/>
            <a:ext cx="1007824" cy="1158998"/>
          </a:xfrm>
          <a:prstGeom prst="rect">
            <a:avLst/>
          </a:prstGeom>
        </p:spPr>
      </p:pic>
      <p:pic>
        <p:nvPicPr>
          <p:cNvPr id="8" name="Picture 7">
            <a:extLst>
              <a:ext uri="{FF2B5EF4-FFF2-40B4-BE49-F238E27FC236}">
                <a16:creationId xmlns:a16="http://schemas.microsoft.com/office/drawing/2014/main" id="{B90C4BCC-AF50-1378-7194-37DC890F08C4}"/>
              </a:ext>
            </a:extLst>
          </p:cNvPr>
          <p:cNvPicPr>
            <a:picLocks noChangeAspect="1"/>
          </p:cNvPicPr>
          <p:nvPr/>
        </p:nvPicPr>
        <p:blipFill>
          <a:blip r:embed="rId6"/>
          <a:stretch>
            <a:fillRect/>
          </a:stretch>
        </p:blipFill>
        <p:spPr>
          <a:xfrm>
            <a:off x="2273412" y="4715091"/>
            <a:ext cx="1235099" cy="477197"/>
          </a:xfrm>
          <a:prstGeom prst="rect">
            <a:avLst/>
          </a:prstGeom>
        </p:spPr>
      </p:pic>
    </p:spTree>
    <p:extLst>
      <p:ext uri="{BB962C8B-B14F-4D97-AF65-F5344CB8AC3E}">
        <p14:creationId xmlns:p14="http://schemas.microsoft.com/office/powerpoint/2010/main" val="35116951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0645D-29D0-E147-A7ED-8669DFDF29E0}"/>
              </a:ext>
            </a:extLst>
          </p:cNvPr>
          <p:cNvSpPr>
            <a:spLocks noGrp="1"/>
          </p:cNvSpPr>
          <p:nvPr>
            <p:ph type="title"/>
          </p:nvPr>
        </p:nvSpPr>
        <p:spPr/>
        <p:txBody>
          <a:bodyPr/>
          <a:lstStyle/>
          <a:p>
            <a:r>
              <a:rPr lang="en-US" dirty="0"/>
              <a:t>Code of Fundraising Practice</a:t>
            </a:r>
          </a:p>
        </p:txBody>
      </p:sp>
      <p:sp>
        <p:nvSpPr>
          <p:cNvPr id="3" name="Content Placeholder 2">
            <a:extLst>
              <a:ext uri="{FF2B5EF4-FFF2-40B4-BE49-F238E27FC236}">
                <a16:creationId xmlns:a16="http://schemas.microsoft.com/office/drawing/2014/main" id="{D212280B-FE81-1243-AEAC-D16E27C8DB55}"/>
              </a:ext>
            </a:extLst>
          </p:cNvPr>
          <p:cNvSpPr>
            <a:spLocks noGrp="1"/>
          </p:cNvSpPr>
          <p:nvPr>
            <p:ph idx="1"/>
          </p:nvPr>
        </p:nvSpPr>
        <p:spPr/>
        <p:txBody>
          <a:bodyPr>
            <a:noAutofit/>
          </a:bodyPr>
          <a:lstStyle/>
          <a:p>
            <a:r>
              <a:rPr lang="en-US" sz="2400" dirty="0">
                <a:solidFill>
                  <a:schemeClr val="bg2">
                    <a:lumMod val="75000"/>
                  </a:schemeClr>
                </a:solidFill>
                <a:cs typeface="Arial" panose="020B0604020202020204" pitchFamily="34" charset="0"/>
              </a:rPr>
              <a:t>Fundraisers</a:t>
            </a:r>
            <a:r>
              <a:rPr lang="en-US" sz="2400" dirty="0">
                <a:solidFill>
                  <a:schemeClr val="bg1">
                    <a:lumMod val="50000"/>
                  </a:schemeClr>
                </a:solidFill>
                <a:cs typeface="Arial" panose="020B0604020202020204" pitchFamily="34" charset="0"/>
              </a:rPr>
              <a:t> </a:t>
            </a:r>
            <a:r>
              <a:rPr lang="en-US" sz="2400" b="1" dirty="0">
                <a:solidFill>
                  <a:schemeClr val="accent2">
                    <a:lumMod val="75000"/>
                  </a:schemeClr>
                </a:solidFill>
                <a:cs typeface="Arial" panose="020B0604020202020204" pitchFamily="34" charset="0"/>
              </a:rPr>
              <a:t>MUST NOT</a:t>
            </a:r>
            <a:r>
              <a:rPr lang="en-US" sz="2400" dirty="0">
                <a:solidFill>
                  <a:schemeClr val="bg1">
                    <a:lumMod val="50000"/>
                  </a:schemeClr>
                </a:solidFill>
                <a:cs typeface="Arial" panose="020B0604020202020204" pitchFamily="34" charset="0"/>
              </a:rPr>
              <a:t>:</a:t>
            </a:r>
            <a:endParaRPr lang="en-GB" sz="2400" dirty="0">
              <a:solidFill>
                <a:srgbClr val="1C7FC7"/>
              </a:solidFill>
              <a:cs typeface="Verdana" panose="020B0604030504040204" pitchFamily="34" charset="0"/>
            </a:endParaRPr>
          </a:p>
          <a:p>
            <a:pPr marL="285750" indent="-285750">
              <a:buFont typeface="Arial" panose="020B0604020202020204" pitchFamily="34" charset="0"/>
              <a:buChar char="•"/>
            </a:pPr>
            <a:r>
              <a:rPr lang="en-GB" sz="2000" dirty="0">
                <a:solidFill>
                  <a:schemeClr val="bg2">
                    <a:lumMod val="75000"/>
                  </a:schemeClr>
                </a:solidFill>
                <a:cs typeface="Arial" panose="020B0604020202020204" pitchFamily="34" charset="0"/>
              </a:rPr>
              <a:t>Take advantage of mistakes made by the donor (s1.3.3)</a:t>
            </a:r>
          </a:p>
          <a:p>
            <a:pPr marL="285750" indent="-285750">
              <a:buFont typeface="Arial" panose="020B0604020202020204" pitchFamily="34" charset="0"/>
              <a:buChar char="•"/>
            </a:pPr>
            <a:r>
              <a:rPr lang="en-GB" sz="2000" dirty="0">
                <a:solidFill>
                  <a:schemeClr val="bg2">
                    <a:lumMod val="60000"/>
                    <a:lumOff val="40000"/>
                  </a:schemeClr>
                </a:solidFill>
                <a:cs typeface="Arial" panose="020B0604020202020204" pitchFamily="34" charset="0"/>
              </a:rPr>
              <a:t>Exaggerate facts about beneficiaries (s1.3.1)</a:t>
            </a:r>
          </a:p>
          <a:p>
            <a:pPr marL="285750" indent="-285750">
              <a:buFont typeface="Arial" panose="020B0604020202020204" pitchFamily="34" charset="0"/>
              <a:buChar char="•"/>
            </a:pPr>
            <a:r>
              <a:rPr lang="en-GB" sz="2000" dirty="0">
                <a:solidFill>
                  <a:schemeClr val="bg2">
                    <a:lumMod val="75000"/>
                  </a:schemeClr>
                </a:solidFill>
                <a:cs typeface="Arial" panose="020B0604020202020204" pitchFamily="34" charset="0"/>
              </a:rPr>
              <a:t>Try to get someone to switch a donation from another charity (s1.1.4)</a:t>
            </a:r>
          </a:p>
          <a:p>
            <a:pPr marL="285750" indent="-285750">
              <a:buFont typeface="Arial" panose="020B0604020202020204" pitchFamily="34" charset="0"/>
              <a:buChar char="•"/>
            </a:pPr>
            <a:r>
              <a:rPr lang="en-US" sz="2000" dirty="0">
                <a:solidFill>
                  <a:schemeClr val="bg2">
                    <a:lumMod val="60000"/>
                    <a:lumOff val="40000"/>
                  </a:schemeClr>
                </a:solidFill>
                <a:cs typeface="Arial" panose="020B0604020202020204" pitchFamily="34" charset="0"/>
              </a:rPr>
              <a:t>Include a gift in DM that’s aimed at generating a donation based on ‘financial guilt’ (s9.3.3)</a:t>
            </a:r>
          </a:p>
          <a:p>
            <a:pPr marL="285750" indent="-285750">
              <a:buFont typeface="Arial" panose="020B0604020202020204" pitchFamily="34" charset="0"/>
              <a:buChar char="•"/>
            </a:pPr>
            <a:r>
              <a:rPr lang="en-US" sz="2000" dirty="0">
                <a:solidFill>
                  <a:schemeClr val="bg2">
                    <a:lumMod val="75000"/>
                  </a:schemeClr>
                </a:solidFill>
                <a:cs typeface="Arial" panose="020B0604020202020204" pitchFamily="34" charset="0"/>
              </a:rPr>
              <a:t>Call on houses displaying a No Cold Callers sticker (s8.4.3)</a:t>
            </a:r>
          </a:p>
          <a:p>
            <a:pPr marL="285750" indent="-285750">
              <a:buFont typeface="Arial" panose="020B0604020202020204" pitchFamily="34" charset="0"/>
              <a:buChar char="•"/>
            </a:pPr>
            <a:r>
              <a:rPr lang="en-US" sz="2000" dirty="0">
                <a:solidFill>
                  <a:schemeClr val="bg2">
                    <a:lumMod val="60000"/>
                    <a:lumOff val="40000"/>
                  </a:schemeClr>
                </a:solidFill>
                <a:cs typeface="Verdana" panose="020B0604030504040204" pitchFamily="34" charset="0"/>
              </a:rPr>
              <a:t>A</a:t>
            </a:r>
            <a:r>
              <a:rPr lang="en-GB" sz="2000" dirty="0" err="1">
                <a:solidFill>
                  <a:schemeClr val="bg2">
                    <a:lumMod val="60000"/>
                    <a:lumOff val="40000"/>
                  </a:schemeClr>
                </a:solidFill>
                <a:cs typeface="Verdana" panose="020B0604030504040204" pitchFamily="34" charset="0"/>
              </a:rPr>
              <a:t>sk</a:t>
            </a:r>
            <a:r>
              <a:rPr lang="en-GB" sz="2000" dirty="0">
                <a:solidFill>
                  <a:schemeClr val="bg2">
                    <a:lumMod val="60000"/>
                    <a:lumOff val="40000"/>
                  </a:schemeClr>
                </a:solidFill>
                <a:cs typeface="Verdana" panose="020B0604030504040204" pitchFamily="34" charset="0"/>
              </a:rPr>
              <a:t> for a financial contribution more than three times during a telephone call (s9.4.17)</a:t>
            </a:r>
          </a:p>
          <a:p>
            <a:endParaRPr lang="en-US" sz="1650" dirty="0">
              <a:solidFill>
                <a:schemeClr val="bg1">
                  <a:lumMod val="50000"/>
                </a:schemeClr>
              </a:solidFill>
              <a:latin typeface="+mn-lt"/>
              <a:cs typeface="Arial" panose="020B0604020202020204" pitchFamily="34" charset="0"/>
            </a:endParaRPr>
          </a:p>
        </p:txBody>
      </p:sp>
    </p:spTree>
    <p:extLst>
      <p:ext uri="{BB962C8B-B14F-4D97-AF65-F5344CB8AC3E}">
        <p14:creationId xmlns:p14="http://schemas.microsoft.com/office/powerpoint/2010/main" val="11194019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64281-890C-C648-A8D7-C6D2E88B5808}"/>
              </a:ext>
            </a:extLst>
          </p:cNvPr>
          <p:cNvSpPr>
            <a:spLocks noGrp="1"/>
          </p:cNvSpPr>
          <p:nvPr>
            <p:ph type="title"/>
          </p:nvPr>
        </p:nvSpPr>
        <p:spPr/>
        <p:txBody>
          <a:bodyPr/>
          <a:lstStyle/>
          <a:p>
            <a:r>
              <a:rPr lang="en-US" dirty="0"/>
              <a:t>Code of fundraising practice</a:t>
            </a:r>
          </a:p>
        </p:txBody>
      </p:sp>
      <p:sp>
        <p:nvSpPr>
          <p:cNvPr id="3" name="Content Placeholder 2">
            <a:extLst>
              <a:ext uri="{FF2B5EF4-FFF2-40B4-BE49-F238E27FC236}">
                <a16:creationId xmlns:a16="http://schemas.microsoft.com/office/drawing/2014/main" id="{B4938779-9A12-784B-87B8-83C27B1D8D12}"/>
              </a:ext>
            </a:extLst>
          </p:cNvPr>
          <p:cNvSpPr>
            <a:spLocks noGrp="1"/>
          </p:cNvSpPr>
          <p:nvPr>
            <p:ph idx="1"/>
          </p:nvPr>
        </p:nvSpPr>
        <p:spPr/>
        <p:txBody>
          <a:bodyPr/>
          <a:lstStyle/>
          <a:p>
            <a:r>
              <a:rPr lang="en-GB" sz="2400" dirty="0">
                <a:solidFill>
                  <a:schemeClr val="bg2">
                    <a:lumMod val="75000"/>
                  </a:schemeClr>
                </a:solidFill>
              </a:rPr>
              <a:t>Organisations </a:t>
            </a:r>
            <a:r>
              <a:rPr lang="en-GB" sz="2400" b="1" dirty="0">
                <a:solidFill>
                  <a:schemeClr val="accent2">
                    <a:lumMod val="75000"/>
                  </a:schemeClr>
                </a:solidFill>
              </a:rPr>
              <a:t>MUST NOT</a:t>
            </a:r>
            <a:r>
              <a:rPr lang="en-GB" sz="2400" dirty="0">
                <a:solidFill>
                  <a:schemeClr val="accent2">
                    <a:lumMod val="75000"/>
                  </a:schemeClr>
                </a:solidFill>
              </a:rPr>
              <a:t> </a:t>
            </a:r>
            <a:r>
              <a:rPr lang="en-GB" sz="2400" dirty="0">
                <a:solidFill>
                  <a:schemeClr val="bg2">
                    <a:lumMod val="75000"/>
                  </a:schemeClr>
                </a:solidFill>
              </a:rPr>
              <a:t>engage in fundraising which (s1.2.1):</a:t>
            </a:r>
          </a:p>
          <a:p>
            <a:pPr lvl="1"/>
            <a:r>
              <a:rPr lang="en-GB" dirty="0">
                <a:solidFill>
                  <a:schemeClr val="bg2">
                    <a:lumMod val="60000"/>
                    <a:lumOff val="40000"/>
                  </a:schemeClr>
                </a:solidFill>
              </a:rPr>
              <a:t>Is an unreasonable intrusion on a person’s privacy</a:t>
            </a:r>
          </a:p>
          <a:p>
            <a:pPr lvl="1"/>
            <a:r>
              <a:rPr lang="en-GB" dirty="0">
                <a:solidFill>
                  <a:schemeClr val="bg2">
                    <a:lumMod val="60000"/>
                    <a:lumOff val="40000"/>
                  </a:schemeClr>
                </a:solidFill>
              </a:rPr>
              <a:t>Is unreasonably persistent</a:t>
            </a:r>
          </a:p>
          <a:p>
            <a:pPr lvl="1"/>
            <a:r>
              <a:rPr lang="en-GB" dirty="0">
                <a:solidFill>
                  <a:schemeClr val="bg2">
                    <a:lumMod val="60000"/>
                    <a:lumOff val="40000"/>
                  </a:schemeClr>
                </a:solidFill>
              </a:rPr>
              <a:t>Places undue pressure on a person to donate.</a:t>
            </a:r>
          </a:p>
          <a:p>
            <a:endParaRPr lang="en-GB" dirty="0">
              <a:solidFill>
                <a:schemeClr val="bg2">
                  <a:lumMod val="75000"/>
                </a:schemeClr>
              </a:solidFill>
            </a:endParaRPr>
          </a:p>
          <a:p>
            <a:br>
              <a:rPr lang="en-GB" dirty="0"/>
            </a:br>
            <a:endParaRPr lang="en-US" dirty="0"/>
          </a:p>
          <a:p>
            <a:endParaRPr lang="en-US" dirty="0"/>
          </a:p>
        </p:txBody>
      </p:sp>
      <p:sp>
        <p:nvSpPr>
          <p:cNvPr id="4" name="Slide Number Placeholder 3">
            <a:extLst>
              <a:ext uri="{FF2B5EF4-FFF2-40B4-BE49-F238E27FC236}">
                <a16:creationId xmlns:a16="http://schemas.microsoft.com/office/drawing/2014/main" id="{5827859B-4D75-3A4B-9D68-F6A9EBD53E5F}"/>
              </a:ext>
            </a:extLst>
          </p:cNvPr>
          <p:cNvSpPr>
            <a:spLocks noGrp="1"/>
          </p:cNvSpPr>
          <p:nvPr>
            <p:ph type="sldNum" sz="quarter" idx="12"/>
          </p:nvPr>
        </p:nvSpPr>
        <p:spPr/>
        <p:txBody>
          <a:bodyPr/>
          <a:lstStyle/>
          <a:p>
            <a:fld id="{7A51A4CB-1B28-4E00-B6FB-11397F4EDEC3}" type="slidenum">
              <a:rPr lang="en-GB" smtClean="0"/>
              <a:t>6</a:t>
            </a:fld>
            <a:endParaRPr lang="en-GB"/>
          </a:p>
        </p:txBody>
      </p:sp>
    </p:spTree>
    <p:extLst>
      <p:ext uri="{BB962C8B-B14F-4D97-AF65-F5344CB8AC3E}">
        <p14:creationId xmlns:p14="http://schemas.microsoft.com/office/powerpoint/2010/main" val="41491615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A853E-B426-CF41-BA7D-5A0185841228}"/>
              </a:ext>
            </a:extLst>
          </p:cNvPr>
          <p:cNvSpPr>
            <a:spLocks noGrp="1"/>
          </p:cNvSpPr>
          <p:nvPr>
            <p:ph type="title"/>
          </p:nvPr>
        </p:nvSpPr>
        <p:spPr/>
        <p:txBody>
          <a:bodyPr/>
          <a:lstStyle/>
          <a:p>
            <a:r>
              <a:rPr lang="en-US" dirty="0"/>
              <a:t>Grey areas and dilemmas</a:t>
            </a:r>
          </a:p>
        </p:txBody>
      </p:sp>
      <p:sp>
        <p:nvSpPr>
          <p:cNvPr id="3" name="Content Placeholder 2">
            <a:extLst>
              <a:ext uri="{FF2B5EF4-FFF2-40B4-BE49-F238E27FC236}">
                <a16:creationId xmlns:a16="http://schemas.microsoft.com/office/drawing/2014/main" id="{771533C6-F5AD-DF44-A529-0173D05B2644}"/>
              </a:ext>
            </a:extLst>
          </p:cNvPr>
          <p:cNvSpPr>
            <a:spLocks noGrp="1"/>
          </p:cNvSpPr>
          <p:nvPr>
            <p:ph idx="1"/>
          </p:nvPr>
        </p:nvSpPr>
        <p:spPr/>
        <p:txBody>
          <a:bodyPr>
            <a:normAutofit lnSpcReduction="10000"/>
          </a:bodyPr>
          <a:lstStyle/>
          <a:p>
            <a:pPr marL="457200" indent="-457200">
              <a:buFont typeface="Arial" panose="020B0604020202020204" pitchFamily="34" charset="0"/>
              <a:buChar char="•"/>
            </a:pPr>
            <a:r>
              <a:rPr lang="en-US" dirty="0">
                <a:solidFill>
                  <a:schemeClr val="bg2">
                    <a:lumMod val="75000"/>
                  </a:schemeClr>
                </a:solidFill>
              </a:rPr>
              <a:t>How much intrusion into privacy is ‘unreasonable’? </a:t>
            </a:r>
          </a:p>
          <a:p>
            <a:pPr marL="1143000" lvl="1" indent="-457200"/>
            <a:r>
              <a:rPr lang="en-US" dirty="0">
                <a:solidFill>
                  <a:schemeClr val="bg2">
                    <a:lumMod val="60000"/>
                    <a:lumOff val="40000"/>
                  </a:schemeClr>
                </a:solidFill>
              </a:rPr>
              <a:t>Does this mean that some intrusion </a:t>
            </a:r>
            <a:r>
              <a:rPr lang="en-US" i="1" dirty="0">
                <a:solidFill>
                  <a:schemeClr val="bg2">
                    <a:lumMod val="60000"/>
                    <a:lumOff val="40000"/>
                  </a:schemeClr>
                </a:solidFill>
              </a:rPr>
              <a:t>is</a:t>
            </a:r>
            <a:r>
              <a:rPr lang="en-US" dirty="0">
                <a:solidFill>
                  <a:schemeClr val="bg2">
                    <a:lumMod val="60000"/>
                    <a:lumOff val="40000"/>
                  </a:schemeClr>
                </a:solidFill>
              </a:rPr>
              <a:t> reasonable? If so, in what contexts?</a:t>
            </a:r>
          </a:p>
          <a:p>
            <a:pPr marL="457200" indent="-457200">
              <a:buFont typeface="Arial" panose="020B0604020202020204" pitchFamily="34" charset="0"/>
              <a:buChar char="•"/>
            </a:pPr>
            <a:r>
              <a:rPr lang="en-US" dirty="0">
                <a:solidFill>
                  <a:schemeClr val="bg2">
                    <a:lumMod val="75000"/>
                  </a:schemeClr>
                </a:solidFill>
              </a:rPr>
              <a:t>How much persistence is ‘unreasonable’?</a:t>
            </a:r>
          </a:p>
          <a:p>
            <a:pPr marL="1143000" lvl="1" indent="-457200"/>
            <a:r>
              <a:rPr lang="en-US" dirty="0">
                <a:solidFill>
                  <a:schemeClr val="bg2">
                    <a:lumMod val="60000"/>
                    <a:lumOff val="40000"/>
                  </a:schemeClr>
                </a:solidFill>
              </a:rPr>
              <a:t>Does this mean that some persistence </a:t>
            </a:r>
            <a:r>
              <a:rPr lang="en-US" i="1" dirty="0">
                <a:solidFill>
                  <a:schemeClr val="bg2">
                    <a:lumMod val="60000"/>
                    <a:lumOff val="40000"/>
                  </a:schemeClr>
                </a:solidFill>
              </a:rPr>
              <a:t>is</a:t>
            </a:r>
            <a:r>
              <a:rPr lang="en-US" dirty="0">
                <a:solidFill>
                  <a:schemeClr val="bg2">
                    <a:lumMod val="60000"/>
                    <a:lumOff val="40000"/>
                  </a:schemeClr>
                </a:solidFill>
              </a:rPr>
              <a:t> reasonable? If so, in what contexts?</a:t>
            </a:r>
          </a:p>
          <a:p>
            <a:pPr marL="457200" indent="-457200">
              <a:buFont typeface="Arial" panose="020B0604020202020204" pitchFamily="34" charset="0"/>
              <a:buChar char="•"/>
            </a:pPr>
            <a:r>
              <a:rPr lang="en-US" dirty="0">
                <a:solidFill>
                  <a:schemeClr val="bg2">
                    <a:lumMod val="75000"/>
                  </a:schemeClr>
                </a:solidFill>
              </a:rPr>
              <a:t>How much and in what contexts is pressure ‘undue’? </a:t>
            </a:r>
          </a:p>
          <a:p>
            <a:pPr marL="1143000" lvl="1" indent="-457200"/>
            <a:r>
              <a:rPr lang="en-US" dirty="0">
                <a:solidFill>
                  <a:schemeClr val="bg2">
                    <a:lumMod val="60000"/>
                    <a:lumOff val="40000"/>
                  </a:schemeClr>
                </a:solidFill>
              </a:rPr>
              <a:t>Does this mean some pressure is ‘due’ (i.e. permissible). In what contexts?</a:t>
            </a:r>
          </a:p>
          <a:p>
            <a:endParaRPr lang="en-US" dirty="0"/>
          </a:p>
        </p:txBody>
      </p:sp>
      <p:sp>
        <p:nvSpPr>
          <p:cNvPr id="4" name="Slide Number Placeholder 3">
            <a:extLst>
              <a:ext uri="{FF2B5EF4-FFF2-40B4-BE49-F238E27FC236}">
                <a16:creationId xmlns:a16="http://schemas.microsoft.com/office/drawing/2014/main" id="{87C4E75A-E782-5F47-96E9-29977A8A1C78}"/>
              </a:ext>
            </a:extLst>
          </p:cNvPr>
          <p:cNvSpPr>
            <a:spLocks noGrp="1"/>
          </p:cNvSpPr>
          <p:nvPr>
            <p:ph type="sldNum" sz="quarter" idx="12"/>
          </p:nvPr>
        </p:nvSpPr>
        <p:spPr/>
        <p:txBody>
          <a:bodyPr/>
          <a:lstStyle/>
          <a:p>
            <a:fld id="{7A51A4CB-1B28-4E00-B6FB-11397F4EDEC3}" type="slidenum">
              <a:rPr lang="en-GB" smtClean="0"/>
              <a:t>7</a:t>
            </a:fld>
            <a:endParaRPr lang="en-GB"/>
          </a:p>
        </p:txBody>
      </p:sp>
    </p:spTree>
    <p:extLst>
      <p:ext uri="{BB962C8B-B14F-4D97-AF65-F5344CB8AC3E}">
        <p14:creationId xmlns:p14="http://schemas.microsoft.com/office/powerpoint/2010/main" val="30097379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EB141-8CA3-ED45-84C3-DC8E79424D0D}"/>
              </a:ext>
            </a:extLst>
          </p:cNvPr>
          <p:cNvSpPr>
            <a:spLocks noGrp="1"/>
          </p:cNvSpPr>
          <p:nvPr>
            <p:ph type="title"/>
          </p:nvPr>
        </p:nvSpPr>
        <p:spPr/>
        <p:txBody>
          <a:bodyPr/>
          <a:lstStyle/>
          <a:p>
            <a:r>
              <a:rPr lang="en-US" dirty="0"/>
              <a:t>Normative fundraising ethics</a:t>
            </a:r>
          </a:p>
        </p:txBody>
      </p:sp>
      <p:sp>
        <p:nvSpPr>
          <p:cNvPr id="3" name="Content Placeholder 2">
            <a:extLst>
              <a:ext uri="{FF2B5EF4-FFF2-40B4-BE49-F238E27FC236}">
                <a16:creationId xmlns:a16="http://schemas.microsoft.com/office/drawing/2014/main" id="{CD16A3E4-14E0-9047-B894-822F9966F5E2}"/>
              </a:ext>
            </a:extLst>
          </p:cNvPr>
          <p:cNvSpPr>
            <a:spLocks noGrp="1"/>
          </p:cNvSpPr>
          <p:nvPr>
            <p:ph idx="1"/>
          </p:nvPr>
        </p:nvSpPr>
        <p:spPr/>
        <p:txBody>
          <a:bodyPr/>
          <a:lstStyle/>
          <a:p>
            <a:pPr marL="514350" indent="-514350" fontAlgn="auto">
              <a:spcAft>
                <a:spcPts val="0"/>
              </a:spcAft>
              <a:buFont typeface="+mj-lt"/>
              <a:buAutoNum type="arabicPeriod"/>
              <a:defRPr/>
            </a:pPr>
            <a:r>
              <a:rPr lang="en-GB" altLang="en-US" dirty="0">
                <a:solidFill>
                  <a:schemeClr val="bg2">
                    <a:lumMod val="75000"/>
                  </a:schemeClr>
                </a:solidFill>
                <a:ea typeface="ＭＳ Ｐゴシック" pitchFamily="-103" charset="-128"/>
                <a:cs typeface="Arial"/>
              </a:rPr>
              <a:t>Protection of public trust – ‘Trustism’</a:t>
            </a:r>
            <a:br>
              <a:rPr lang="en-GB" altLang="en-US" dirty="0">
                <a:solidFill>
                  <a:schemeClr val="bg2">
                    <a:lumMod val="75000"/>
                  </a:schemeClr>
                </a:solidFill>
                <a:ea typeface="ＭＳ Ｐゴシック" pitchFamily="-103" charset="-128"/>
                <a:cs typeface="Arial"/>
              </a:rPr>
            </a:br>
            <a:endParaRPr lang="en-GB" altLang="en-US" dirty="0">
              <a:solidFill>
                <a:schemeClr val="bg2">
                  <a:lumMod val="75000"/>
                </a:schemeClr>
              </a:solidFill>
              <a:ea typeface="ＭＳ Ｐゴシック" pitchFamily="-103" charset="-128"/>
              <a:cs typeface="Arial"/>
            </a:endParaRPr>
          </a:p>
          <a:p>
            <a:pPr marL="514350" indent="-514350" fontAlgn="auto">
              <a:spcAft>
                <a:spcPts val="0"/>
              </a:spcAft>
              <a:buFont typeface="+mj-lt"/>
              <a:buAutoNum type="arabicPeriod"/>
              <a:defRPr/>
            </a:pPr>
            <a:r>
              <a:rPr lang="en-GB" altLang="en-US" dirty="0">
                <a:solidFill>
                  <a:schemeClr val="bg2">
                    <a:lumMod val="75000"/>
                  </a:schemeClr>
                </a:solidFill>
                <a:ea typeface="ＭＳ Ｐゴシック" pitchFamily="-103" charset="-128"/>
                <a:cs typeface="Arial"/>
              </a:rPr>
              <a:t>Servicing the donor’s needs, wants and aspirations – Donorcentrism</a:t>
            </a:r>
          </a:p>
          <a:p>
            <a:pPr marL="514350" indent="-514350" fontAlgn="auto">
              <a:spcAft>
                <a:spcPts val="0"/>
              </a:spcAft>
              <a:buFont typeface="+mj-lt"/>
              <a:buAutoNum type="arabicPeriod"/>
              <a:defRPr/>
            </a:pPr>
            <a:endParaRPr lang="en-GB" dirty="0">
              <a:solidFill>
                <a:schemeClr val="bg2">
                  <a:lumMod val="75000"/>
                </a:schemeClr>
              </a:solidFill>
              <a:ea typeface="ＭＳ Ｐゴシック" pitchFamily="-103" charset="-128"/>
              <a:cs typeface="Arial"/>
            </a:endParaRPr>
          </a:p>
          <a:p>
            <a:pPr marL="514350" indent="-514350">
              <a:buFont typeface="+mj-lt"/>
              <a:buAutoNum type="arabicPeriod"/>
              <a:defRPr/>
            </a:pPr>
            <a:r>
              <a:rPr lang="en-GB" altLang="en-US" dirty="0">
                <a:solidFill>
                  <a:schemeClr val="bg2">
                    <a:lumMod val="75000"/>
                  </a:schemeClr>
                </a:solidFill>
                <a:ea typeface="ＭＳ Ｐゴシック" pitchFamily="-103" charset="-128"/>
                <a:cs typeface="Arial"/>
              </a:rPr>
              <a:t>Servicing philanthropy.</a:t>
            </a:r>
            <a:endParaRPr lang="en-US" dirty="0">
              <a:solidFill>
                <a:schemeClr val="bg2">
                  <a:lumMod val="75000"/>
                </a:schemeClr>
              </a:solidFill>
            </a:endParaRPr>
          </a:p>
          <a:p>
            <a:pPr fontAlgn="auto">
              <a:spcAft>
                <a:spcPts val="0"/>
              </a:spcAft>
              <a:defRPr/>
            </a:pPr>
            <a:endParaRPr lang="en-US" dirty="0"/>
          </a:p>
        </p:txBody>
      </p:sp>
    </p:spTree>
    <p:extLst>
      <p:ext uri="{BB962C8B-B14F-4D97-AF65-F5344CB8AC3E}">
        <p14:creationId xmlns:p14="http://schemas.microsoft.com/office/powerpoint/2010/main" val="10114640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DB1D2-F839-5D44-A048-C908FD563833}"/>
              </a:ext>
            </a:extLst>
          </p:cNvPr>
          <p:cNvSpPr>
            <a:spLocks noGrp="1"/>
          </p:cNvSpPr>
          <p:nvPr>
            <p:ph type="title"/>
          </p:nvPr>
        </p:nvSpPr>
        <p:spPr/>
        <p:txBody>
          <a:bodyPr rtlCol="0">
            <a:normAutofit/>
          </a:bodyPr>
          <a:lstStyle/>
          <a:p>
            <a:pPr fontAlgn="auto">
              <a:spcAft>
                <a:spcPts val="0"/>
              </a:spcAft>
              <a:defRPr/>
            </a:pPr>
            <a:r>
              <a:rPr lang="en-US" dirty="0"/>
              <a:t>Trustism</a:t>
            </a:r>
          </a:p>
        </p:txBody>
      </p:sp>
      <p:sp>
        <p:nvSpPr>
          <p:cNvPr id="3" name="Content Placeholder 2">
            <a:extLst>
              <a:ext uri="{FF2B5EF4-FFF2-40B4-BE49-F238E27FC236}">
                <a16:creationId xmlns:a16="http://schemas.microsoft.com/office/drawing/2014/main" id="{463440DA-B7ED-4D4C-A0D5-2B17DE567404}"/>
              </a:ext>
            </a:extLst>
          </p:cNvPr>
          <p:cNvSpPr>
            <a:spLocks noGrp="1"/>
          </p:cNvSpPr>
          <p:nvPr>
            <p:ph idx="1"/>
          </p:nvPr>
        </p:nvSpPr>
        <p:spPr/>
        <p:txBody>
          <a:bodyPr rtlCol="0">
            <a:normAutofit/>
          </a:bodyPr>
          <a:lstStyle/>
          <a:p>
            <a:pPr marL="457200" indent="-457200" fontAlgn="auto">
              <a:spcAft>
                <a:spcPts val="0"/>
              </a:spcAft>
              <a:buFont typeface="Arial" panose="020B0604020202020204" pitchFamily="34" charset="0"/>
              <a:buChar char="•"/>
              <a:defRPr/>
            </a:pPr>
            <a:r>
              <a:rPr lang="en-GB" altLang="en-US" dirty="0">
                <a:solidFill>
                  <a:schemeClr val="bg2">
                    <a:lumMod val="75000"/>
                  </a:schemeClr>
                </a:solidFill>
                <a:ea typeface="ＭＳ Ｐゴシック" pitchFamily="-103" charset="-128"/>
              </a:rPr>
              <a:t>Fundraising is ethical when it maintains and protects public trust.</a:t>
            </a:r>
          </a:p>
          <a:p>
            <a:pPr marL="1143000" lvl="1" indent="-457200">
              <a:defRPr/>
            </a:pPr>
            <a:r>
              <a:rPr lang="en-GB" altLang="en-US" dirty="0">
                <a:solidFill>
                  <a:schemeClr val="bg2">
                    <a:lumMod val="60000"/>
                    <a:lumOff val="40000"/>
                  </a:schemeClr>
                </a:solidFill>
                <a:ea typeface="ＭＳ Ｐゴシック" pitchFamily="-103" charset="-128"/>
              </a:rPr>
              <a:t>And unethical when it does not.</a:t>
            </a:r>
          </a:p>
          <a:p>
            <a:pPr fontAlgn="auto">
              <a:spcAft>
                <a:spcPts val="0"/>
              </a:spcAft>
              <a:defRPr/>
            </a:pPr>
            <a:endParaRPr lang="en-US" dirty="0"/>
          </a:p>
        </p:txBody>
      </p:sp>
    </p:spTree>
    <p:extLst>
      <p:ext uri="{BB962C8B-B14F-4D97-AF65-F5344CB8AC3E}">
        <p14:creationId xmlns:p14="http://schemas.microsoft.com/office/powerpoint/2010/main" val="119160724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ogare PPT temptate 2019" id="{1C17DD75-85EE-1145-A76A-9C38174B3475}" vid="{E0A9BBF4-695E-0745-BB33-DD56EF09760A}"/>
    </a:ext>
  </a:extLst>
</a:theme>
</file>

<file path=docProps/app.xml><?xml version="1.0" encoding="utf-8"?>
<Properties xmlns="http://schemas.openxmlformats.org/officeDocument/2006/extended-properties" xmlns:vt="http://schemas.openxmlformats.org/officeDocument/2006/docPropsVTypes">
  <Template>Office Theme</Template>
  <TotalTime>2</TotalTime>
  <Words>1746</Words>
  <Application>Microsoft Macintosh PowerPoint</Application>
  <PresentationFormat>On-screen Show (4:3)</PresentationFormat>
  <Paragraphs>195</Paragraphs>
  <Slides>45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45</vt:i4>
      </vt:variant>
    </vt:vector>
  </HeadingPairs>
  <TitlesOfParts>
    <vt:vector size="52" baseType="lpstr">
      <vt:lpstr>Arial</vt:lpstr>
      <vt:lpstr>Avenir</vt:lpstr>
      <vt:lpstr>Avenir Heavy</vt:lpstr>
      <vt:lpstr>Avenir Medium</vt:lpstr>
      <vt:lpstr>Calibri</vt:lpstr>
      <vt:lpstr>Georgia</vt:lpstr>
      <vt:lpstr>Office Theme</vt:lpstr>
      <vt:lpstr>Rethinking fundraising ethics</vt:lpstr>
      <vt:lpstr>Applied vs normative ethics</vt:lpstr>
      <vt:lpstr>Fundraising ethics</vt:lpstr>
      <vt:lpstr>Code of Fundraising Practice</vt:lpstr>
      <vt:lpstr>Code of Fundraising Practice</vt:lpstr>
      <vt:lpstr>Code of fundraising practice</vt:lpstr>
      <vt:lpstr>Grey areas and dilemmas</vt:lpstr>
      <vt:lpstr>Normative fundraising ethics</vt:lpstr>
      <vt:lpstr>Trustism</vt:lpstr>
      <vt:lpstr>Donorcentrism</vt:lpstr>
      <vt:lpstr>Service of philanthropy</vt:lpstr>
      <vt:lpstr>Normative fundraising ethics</vt:lpstr>
      <vt:lpstr>Rights-Balancing FR Ethics</vt:lpstr>
      <vt:lpstr>Rights-Balancing FR Ethics</vt:lpstr>
      <vt:lpstr>Consent or legitimate interest?</vt:lpstr>
      <vt:lpstr>Consent or legitimate interest?</vt:lpstr>
      <vt:lpstr>And this is why…</vt:lpstr>
      <vt:lpstr>Rights-Balancing in practice</vt:lpstr>
      <vt:lpstr>Rights-Balancing in practice</vt:lpstr>
      <vt:lpstr>Further ethical issues</vt:lpstr>
      <vt:lpstr>Donor dominance</vt:lpstr>
      <vt:lpstr>Donor dominance</vt:lpstr>
      <vt:lpstr>Donor dominance</vt:lpstr>
      <vt:lpstr>Donor dominance</vt:lpstr>
      <vt:lpstr>Donor dominance</vt:lpstr>
      <vt:lpstr>Donor demands</vt:lpstr>
      <vt:lpstr>Donor demands</vt:lpstr>
      <vt:lpstr>Donor demands</vt:lpstr>
      <vt:lpstr>Community-centric fundraising</vt:lpstr>
      <vt:lpstr>Community-centric Fundraising</vt:lpstr>
      <vt:lpstr>CCF critique of DCF</vt:lpstr>
      <vt:lpstr>CCF critique of DCF</vt:lpstr>
      <vt:lpstr>CCF critique of DCF</vt:lpstr>
      <vt:lpstr>Expanding fundraising ethics</vt:lpstr>
      <vt:lpstr>Expanding fundraising ethics</vt:lpstr>
      <vt:lpstr>Expanding fundraising ethics</vt:lpstr>
      <vt:lpstr>Expanding fundraising ethics</vt:lpstr>
      <vt:lpstr>Expanding fundraising ethics</vt:lpstr>
      <vt:lpstr>(Feminist) care ethics</vt:lpstr>
      <vt:lpstr>Care ethics</vt:lpstr>
      <vt:lpstr>Care ethics</vt:lpstr>
      <vt:lpstr>Care ethics</vt:lpstr>
      <vt:lpstr>The virtuous caring fundraiser</vt:lpstr>
      <vt:lpstr>Expanding fundraising ethics</vt:lpstr>
      <vt:lpstr>Rogare Associate Members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Rethinking fundraising ethics</dc:title>
  <dc:creator>Ian MacQuillin</dc:creator>
  <cp:lastModifiedBy>Ian MacQuillin</cp:lastModifiedBy>
  <cp:revision>1</cp:revision>
  <dcterms:created xsi:type="dcterms:W3CDTF">2022-05-23T14:06:34Z</dcterms:created>
  <dcterms:modified xsi:type="dcterms:W3CDTF">2022-05-23T14:08:40Z</dcterms:modified>
</cp:coreProperties>
</file>