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718" r:id="rId3"/>
    <p:sldId id="721" r:id="rId4"/>
    <p:sldId id="258" r:id="rId5"/>
    <p:sldId id="466" r:id="rId6"/>
    <p:sldId id="477" r:id="rId7"/>
    <p:sldId id="257" r:id="rId8"/>
    <p:sldId id="260" r:id="rId9"/>
    <p:sldId id="289" r:id="rId10"/>
    <p:sldId id="259" r:id="rId11"/>
    <p:sldId id="825" r:id="rId12"/>
    <p:sldId id="720" r:id="rId13"/>
    <p:sldId id="826" r:id="rId14"/>
    <p:sldId id="261" r:id="rId15"/>
    <p:sldId id="290" r:id="rId16"/>
    <p:sldId id="262" r:id="rId17"/>
    <p:sldId id="269" r:id="rId18"/>
    <p:sldId id="277" r:id="rId19"/>
    <p:sldId id="263" r:id="rId20"/>
    <p:sldId id="278" r:id="rId21"/>
    <p:sldId id="272" r:id="rId22"/>
    <p:sldId id="714" r:id="rId23"/>
    <p:sldId id="715" r:id="rId24"/>
    <p:sldId id="270" r:id="rId25"/>
    <p:sldId id="271" r:id="rId26"/>
    <p:sldId id="708" r:id="rId27"/>
    <p:sldId id="706" r:id="rId28"/>
    <p:sldId id="707" r:id="rId29"/>
    <p:sldId id="709" r:id="rId30"/>
    <p:sldId id="711" r:id="rId31"/>
    <p:sldId id="734" r:id="rId32"/>
    <p:sldId id="280" r:id="rId33"/>
    <p:sldId id="286" r:id="rId34"/>
    <p:sldId id="287" r:id="rId35"/>
    <p:sldId id="288" r:id="rId36"/>
    <p:sldId id="284" r:id="rId37"/>
    <p:sldId id="717" r:id="rId38"/>
    <p:sldId id="827" r:id="rId39"/>
    <p:sldId id="82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14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89000">
              <a:schemeClr val="bg2">
                <a:tint val="98000"/>
                <a:satMod val="130000"/>
                <a:shade val="90000"/>
                <a:lumMod val="103000"/>
                <a:alpha val="60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l">
              <a:defRPr sz="6000" baseline="0">
                <a:latin typeface="Georgia" panose="02040502050405020303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73152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3BD52-55F5-8848-975B-488073426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6303" y="-1022652"/>
            <a:ext cx="4638303" cy="3277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BBFCB-4842-AA49-A400-4621B3A6D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2726" y="5654978"/>
            <a:ext cx="685248" cy="685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2C27A-0E57-BF48-ACBE-21014EB2BF45}"/>
              </a:ext>
            </a:extLst>
          </p:cNvPr>
          <p:cNvSpPr txBox="1"/>
          <p:nvPr userDrawn="1"/>
        </p:nvSpPr>
        <p:spPr>
          <a:xfrm>
            <a:off x="7633252" y="6444477"/>
            <a:ext cx="1510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4EA02-5ACD-E04D-B17C-C76E23B2D4E0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742012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0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39000">
              <a:schemeClr val="tx1"/>
            </a:gs>
            <a:gs pos="2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41B0F26-D41A-B644-B81C-B8BD3BC2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8504" y="5716103"/>
            <a:ext cx="595796" cy="595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B9404-580B-5F48-887E-F5F3ADD3DE46}"/>
              </a:ext>
            </a:extLst>
          </p:cNvPr>
          <p:cNvSpPr txBox="1"/>
          <p:nvPr userDrawn="1"/>
        </p:nvSpPr>
        <p:spPr>
          <a:xfrm>
            <a:off x="7802216" y="6356351"/>
            <a:ext cx="1361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www.rogare.net</a:t>
            </a:r>
            <a:endParaRPr lang="en-US" sz="1200" baseline="0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endParaRPr lang="en-US" b="0" i="0" dirty="0">
              <a:latin typeface="Avenir Medium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26C9C-89BE-794F-A63C-BE5C22D4CD0F}"/>
              </a:ext>
            </a:extLst>
          </p:cNvPr>
          <p:cNvSpPr txBox="1"/>
          <p:nvPr userDrawn="1"/>
        </p:nvSpPr>
        <p:spPr>
          <a:xfrm>
            <a:off x="129209" y="6352833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Georgia" panose="02040502050405020303" pitchFamily="18" charset="0"/>
              </a:rPr>
              <a:t>Rethinking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108061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5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8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4EDBA-E9B4-F74A-9545-28270C4E7624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924B-7012-914B-B771-B830E0893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B124EDBA-E9B4-F74A-9545-28270C4E7624}" type="datetimeFigureOut">
              <a:rPr lang="en-US" smtClean="0"/>
              <a:pPr/>
              <a:t>5/23/22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281E924B-7012-914B-B771-B830E08937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1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gare.net/critical-fundrais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criticalfundraising.com/2019/08/28/opinion-are-we-curious-enough-about-fundraisin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ogare.net/critical-fundraising" TargetMode="Externa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www.rogare.net/join-the-cfr-network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rogare.net/rethinking-fundraisin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2AFF-D33A-F0EA-B5B3-F6BA2C2A7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9A493-136B-7346-6D9F-44D1520E7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9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3E87-5C5A-0F45-808B-7F9BE79E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9CBC8-0BDC-1B4E-AC36-7A9238E2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The practice of fundraising is not built upon a sufficiently rich and robust knowledge base, and the fundraising profession does not always sufficiently value, seek out, and use the knowledge that is available to 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2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1D5-2670-9A2B-19E6-2CD6BC9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E6AF6-4359-EEAB-17FF-134B74575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How often do fundraisers consult academic research before making decisions?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48 per cent – Never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45 per cent – Sometimes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7 per cent – Regularly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Science and Philanthropy Initiative (Chicago University)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https://www.rogare.net/critical-fundraising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70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6378-BC9F-3EB7-A5C7-85C1D2A0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BAB08-7E3B-9333-9663-DF0F3823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Many participants ‘‘readily admitted </a:t>
            </a:r>
            <a:br>
              <a:rPr lang="en-GB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they had no standard practice, did not adhere to accepted techniques, and had never read any book about fundraising or been on a training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courseʼʼ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1143000" lvl="1" indent="-457200"/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Breeze 2017, p91.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BD11E3F-0E36-CF8F-0650-B0B3183F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18" y="235364"/>
            <a:ext cx="1508187" cy="22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1D5-2670-9A2B-19E6-2CD6BC9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E6AF6-4359-EEAB-17FF-134B74575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‘Copy the case study’ model of conference presentations.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7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3E87-5C5A-0F45-808B-7F9BE79E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9CBC8-0BDC-1B4E-AC36-7A9238E23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We need to RETHINK both the type of knowledge that underpins fundraising, and bring about a culture change in how fundraisers learn, acquire and value that knowledge.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B8DB-471D-4D48-BB3C-933B74D8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must we rethink?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B13F8-506E-5540-A2B6-1E6C9AB4A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Rethink what knowledge fundraisers need.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Rethink from where we get our knowledge.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Rethink how we evaluate that knowledge and how we use and apply it.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Rethink how we value that knowledge.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Rethink all the things we think we know for certain.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Rethink and challenge the status quo in fundraising and not be indoctrinated by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6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C3B7-DAAC-8441-9492-78BC97EE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Rogare’s twin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1AE85-D38A-C748-968E-65514F7DB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1. Develop a richer knowledge base</a:t>
            </a:r>
          </a:p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2. Change the culture of learning in fundraising.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7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A934-4327-DC43-AF40-BA0F285D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D72B-4CD5-6F48-9CE0-57AB56B90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33611" cy="257075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Are we intellectually curious enough about fundraising?</a:t>
            </a:r>
          </a:p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Nigel Harris</a:t>
            </a:r>
          </a:p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Rogare Council member/Giving Architects Australia</a:t>
            </a:r>
            <a:endParaRPr lang="en-US" sz="1400" dirty="0"/>
          </a:p>
          <a:p>
            <a:r>
              <a:rPr lang="en-GB" sz="1200" u="sng" dirty="0">
                <a:hlinkClick r:id="rId2"/>
              </a:rPr>
              <a:t>https://criticalfundraising.com/2019/08/28/opinion-are-we-curious-enough-about-fundraising/</a:t>
            </a:r>
            <a:r>
              <a:rPr lang="en-GB" sz="1200" u="sng" dirty="0"/>
              <a:t> </a:t>
            </a:r>
            <a:endParaRPr lang="en-GB" sz="1200" dirty="0"/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E8BDB3D6-0B51-5140-8728-0F8B6C334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468" y="1790567"/>
            <a:ext cx="1935747" cy="26058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5E15E0-2605-0A43-9C49-03F32354BAC3}"/>
              </a:ext>
            </a:extLst>
          </p:cNvPr>
          <p:cNvSpPr/>
          <p:nvPr/>
        </p:nvSpPr>
        <p:spPr>
          <a:xfrm>
            <a:off x="628650" y="4535087"/>
            <a:ext cx="7720220" cy="13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Rogare’s aim is to foster that intellectual curiosity and to get fundraisers to ask the right question about their profession and its knowledge (and gaps therein).</a:t>
            </a:r>
          </a:p>
        </p:txBody>
      </p:sp>
    </p:spTree>
    <p:extLst>
      <p:ext uri="{BB962C8B-B14F-4D97-AF65-F5344CB8AC3E}">
        <p14:creationId xmlns:p14="http://schemas.microsoft.com/office/powerpoint/2010/main" val="336471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D96C-ED4B-9D4B-B47B-5E47DB2E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64E6-3A65-5549-9FD0-29AC64A8A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  <a:cs typeface="Arial"/>
              </a:rPr>
              <a:t>Critical Fundraising is a concerted attempt to critically and constructively evaluate issues and provide practical solutions to them.</a:t>
            </a:r>
          </a:p>
          <a:p>
            <a:endParaRPr lang="en-GB" dirty="0">
              <a:solidFill>
                <a:schemeClr val="bg2">
                  <a:lumMod val="75000"/>
                </a:schemeClr>
              </a:solidFill>
              <a:cs typeface="Arial"/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0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41-8CA3-ED45-84C3-DC8E7942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6A3E4-14E0-9047-B894-822F9966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722454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Term borrowed from Critical Marketing (but not derived from it).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Challenging accepted practice and wisdom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Critical thinking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Critical Realism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Explain real world phenomena in fundraising by uncovering hidden causal mechanisms.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4D8FFB-036C-034F-9AA1-C8C8525A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964" y="1853004"/>
            <a:ext cx="2221054" cy="31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8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4F7D-0A4F-4648-8E31-C1228F9F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0769137E-A9C0-65A9-4912-CC8E0B2A8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886" y="365126"/>
            <a:ext cx="4069921" cy="5747872"/>
          </a:xfrm>
        </p:spPr>
      </p:pic>
    </p:spTree>
    <p:extLst>
      <p:ext uri="{BB962C8B-B14F-4D97-AF65-F5344CB8AC3E}">
        <p14:creationId xmlns:p14="http://schemas.microsoft.com/office/powerpoint/2010/main" val="222417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41-8CA3-ED45-84C3-DC8E7942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6A3E4-14E0-9047-B894-822F9966F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Under-researched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topics where there is a perception that there is simply not enough reliable data or evidence to inform current practice. </a:t>
            </a:r>
          </a:p>
          <a:p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Under-thought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subjects where the arguments, discussions and debates lack cohesion, substance and/or internal logic.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66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41-8CA3-ED45-84C3-DC8E7942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6A3E4-14E0-9047-B894-822F9966F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A barrier to relationship fundraising is a failure to invest in fundraising with long-term goals (e.g. insistence on short-term targets), which is explained/caused by…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• …lack of understanding of professional fundraising, which is explained/caused by…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• …lack of organisational culture of philanthropy, which is explained/caused by…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• …fundraising not being seen as a profession, which is explained/caused by…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• …many things, including the lack of a specified and required body of knowledge.</a:t>
            </a:r>
          </a:p>
        </p:txBody>
      </p:sp>
    </p:spTree>
    <p:extLst>
      <p:ext uri="{BB962C8B-B14F-4D97-AF65-F5344CB8AC3E}">
        <p14:creationId xmlns:p14="http://schemas.microsoft.com/office/powerpoint/2010/main" val="8129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E35B-C3F0-DD41-8EAC-76AF121C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rethink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0E000-CFF8-F44D-A61A-98FF7E5B1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Through the lens of Critical Fundraising, we identify an under-thought or under-researched topic, problem, issue or challenge.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We then explore all there is we can know about that, again through the lens of Critical Fundraising.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And then synthesise a new transdisciplinary solution to the topic, problem, issue or challenge.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114E-552A-D444-A088-B7F68911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What-now-disciplinary?!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401F0-C892-394E-A5C2-2F9BD509C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Multidisciplinary</a:t>
            </a:r>
            <a:r>
              <a:rPr lang="en-GB" dirty="0"/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incorporating ideas from outside your silo/discipline.</a:t>
            </a:r>
          </a:p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Interdisciplinary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– working with people across silos/disciplines.</a:t>
            </a:r>
          </a:p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Transdisciplinary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– synthesising a single, overarching conceptual and theoretical model from a variety of disciplines.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38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C02F1-0F52-004B-AA0B-2BBE9C6E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Transdisciplinary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1E82-87F8-FB4D-9AD0-37BBE031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venir Black" panose="02000503020000020003" pitchFamily="2" charset="0"/>
              </a:rPr>
              <a:t>Behavioural science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Multi-disciplinary</a:t>
            </a: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 – 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fundraiser reads a paper written by a behavioural scientist about how behavioural science can be used to influence consumers, and applies that to their own fundraising in an attempt to do better fundraising.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Inter-disciplinary</a:t>
            </a: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fundraiser works with a behavioural scientist to make their fundraising better.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Transdisciplinary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– fundraiser and behavioural scientist work together to devise new approaches to fundraising, founded on behavioural science, that are universally applicable.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C02F1-0F52-004B-AA0B-2BBE9C6E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Transdisciplinary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1E82-87F8-FB4D-9AD0-37BBE031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venir Black" panose="02000503020000020003" pitchFamily="2" charset="0"/>
              </a:rPr>
              <a:t>Ethics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Multi-disciplinary</a:t>
            </a: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fundraiser reads a paper written by an ethicist and applies this to their own fundraising to do fundraising more ethically.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Inter-disciplinary</a:t>
            </a: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fundraiser works with an ethicist to identify ways to do their fundraising more ethically (such as in drafting a gift acceptance policy).</a:t>
            </a:r>
          </a:p>
          <a:p>
            <a:r>
              <a:rPr lang="en-GB" sz="2200" b="1" dirty="0">
                <a:solidFill>
                  <a:schemeClr val="bg2">
                    <a:lumMod val="75000"/>
                  </a:schemeClr>
                </a:solidFill>
              </a:rPr>
              <a:t>Transdisciplinary</a:t>
            </a:r>
            <a:r>
              <a:rPr lang="en-GB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fundraiser and ethicist work together to develop a new theory of fundraising ethics.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773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39B-0057-554C-BB49-2417D7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CFE8-439B-D54F-80D1-00B226376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033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Cherian Koshy 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</a:rPr>
              <a:t>(Endowment Partners LLC –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Ashley Belanger 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</a:rPr>
              <a:t>(Ashley H. Belanger Consulting – USA)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Rogare Council members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dirty="0"/>
              <a:t>	  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B299A-1F16-AB4D-BF27-62C0B6D3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11" y="3642147"/>
            <a:ext cx="1610546" cy="1686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8D31F-5E4B-CB40-ACAD-B37682925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957" y="3569107"/>
            <a:ext cx="1743478" cy="1743478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5D1736-4C7D-17EE-7706-AD1AC2DA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35" y="3364350"/>
            <a:ext cx="2102671" cy="2983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E255A-3930-0A05-8626-12F7C0274E0E}"/>
              </a:ext>
            </a:extLst>
          </p:cNvPr>
          <p:cNvSpPr txBox="1"/>
          <p:nvPr/>
        </p:nvSpPr>
        <p:spPr>
          <a:xfrm>
            <a:off x="6406314" y="3642147"/>
            <a:ext cx="223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https://www.rogare.net/critical-fundraising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359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39B-0057-554C-BB49-2417D7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CFE8-439B-D54F-80D1-00B22637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Step 1: Understanding evidence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Do I need evidence to make a decision?	 </a:t>
            </a:r>
            <a:endParaRPr lang="en-GB" sz="26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What type(s) or evidence to I need?		 </a:t>
            </a:r>
            <a:endParaRPr lang="en-GB" sz="2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How do I know if my evidence is good evidence?	</a:t>
            </a:r>
            <a:r>
              <a:rPr lang="en-US" dirty="0"/>
              <a:t>	  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44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39B-0057-554C-BB49-2417D7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CFE8-439B-D54F-80D1-00B22637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Step 2: Testing evidence		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How recently was this study published or conducted?	  </a:t>
            </a:r>
            <a:endParaRPr lang="en-GB" sz="26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Does the evidence contradict itself, similar external data, or human experience?	</a:t>
            </a:r>
            <a:endParaRPr lang="en-GB" sz="2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What is the source of this evidence?		</a:t>
            </a:r>
            <a:endParaRPr lang="en-GB" sz="2600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How was this study conducted or how were the results obtained?</a:t>
            </a:r>
            <a:r>
              <a:rPr lang="en-GB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  </a:t>
            </a: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54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39B-0057-554C-BB49-2417D7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CFE8-439B-D54F-80D1-00B22637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Step 3: Crafting and critiquing arguments. All arguments: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Begin with assumptions	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Have an objective		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Require relevant proof		</a:t>
            </a:r>
            <a:endParaRPr lang="en-GB" sz="26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Require reasoning to connect the premise to the proof to the conclusion	</a:t>
            </a:r>
            <a:endParaRPr lang="en-GB" sz="2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Have conclusions that have implications or consequences </a:t>
            </a:r>
            <a:endParaRPr lang="en-GB" sz="26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0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5539-0243-3B4A-8A8F-8DECAF266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Rethinking Fundraising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B19B8-5FA5-2749-ADBA-3F4C56A96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MacQuillin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91BB-B718-D062-FF2A-86632868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80" y="110919"/>
            <a:ext cx="1409768" cy="14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10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39B-0057-554C-BB49-2417D7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CFE8-439B-D54F-80D1-00B22637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Critical reviewing arguments (others’ and yours)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Comprehensible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Assessable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Defeasible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Interest-neutral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Compelling</a:t>
            </a:r>
          </a:p>
          <a:p>
            <a:pPr marL="1143000" lvl="1" indent="-457200"/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Julian Baggini</a:t>
            </a:r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	  </a:t>
            </a:r>
            <a:endParaRPr lang="en-GB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30762-D1C4-8A46-A6A7-C3E5A267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327" y="2413794"/>
            <a:ext cx="2019300" cy="317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5D02D-0FEF-734B-8066-8A46EDF9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81" y="4151547"/>
            <a:ext cx="1437247" cy="14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2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C3B7-DAAC-8441-9492-78BC97EE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Rogare’s twin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1AE85-D38A-C748-968E-65514F7DB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1. Develop a richer knowledge base</a:t>
            </a:r>
          </a:p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2. Change the culture of learning in fundraising.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89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8BC7-6C9C-C845-97D1-7F45E877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557A1-DB75-5948-98F8-DB05E5D7D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Critical Fundraising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Theory of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Influence the Influencers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Co-creation of professional knowledge.</a:t>
            </a:r>
          </a:p>
        </p:txBody>
      </p:sp>
    </p:spTree>
    <p:extLst>
      <p:ext uri="{BB962C8B-B14F-4D97-AF65-F5344CB8AC3E}">
        <p14:creationId xmlns:p14="http://schemas.microsoft.com/office/powerpoint/2010/main" val="2371323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7582-9973-ED4A-A428-BF980CED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C49D-8EF1-CE4D-B406-6C1776AD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By enabling fundraisers to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Ask the right questions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about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Theory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Evidence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through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Critical thinking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 a mode of enquiry we call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Critical Fundraising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we can establish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Network of critical thinkers in fundraising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18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7582-9973-ED4A-A428-BF980CED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C49D-8EF1-CE4D-B406-6C1776AD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that will engender a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Culture of questioning, critique and criticism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 which, through informed debate we will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Identify knowledge gaps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by exploring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Under-researched issues (evidence)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Under-thought issues (theory)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leading to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Better theory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Better evidence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that will close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Knowledge gaps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619307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7582-9973-ED4A-A428-BF980CED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C49D-8EF1-CE4D-B406-6C1776AD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and, by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Influencing the influencers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Embed new knowledge and thinking in professional practice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resulting in a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Change in the learning culture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 how fundraisers use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Theory and Evidence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 tackle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Professional challenges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3004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41-8CA3-ED45-84C3-DC8E7942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88385A-DB62-384F-B564-2F09CC650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268" y="-1124852"/>
            <a:ext cx="5641088" cy="7982852"/>
          </a:xfrm>
        </p:spPr>
      </p:pic>
    </p:spTree>
    <p:extLst>
      <p:ext uri="{BB962C8B-B14F-4D97-AF65-F5344CB8AC3E}">
        <p14:creationId xmlns:p14="http://schemas.microsoft.com/office/powerpoint/2010/main" val="3361333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7E6BD-3598-704B-ADA5-0407CCC4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Fundraising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B7AE-BCF7-2C40-94D6-C9FE05D1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23672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Rogare Council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Knowledge Collectives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Research Projects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Research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Centres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Will you become part of the Critical Fundraising Network?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https://www.rogare.net/join-the-cfr-network</a:t>
            </a:r>
            <a:r>
              <a:rPr lang="en-US" sz="2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927EA-9792-D347-874B-47F07C373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512">
            <a:off x="5924384" y="1615108"/>
            <a:ext cx="2742540" cy="38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26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4F7D-0A4F-4648-8E31-C1228F9F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0769137E-A9C0-65A9-4912-CC8E0B2A8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886" y="365126"/>
            <a:ext cx="4069921" cy="5747872"/>
          </a:xfrm>
        </p:spPr>
      </p:pic>
    </p:spTree>
    <p:extLst>
      <p:ext uri="{BB962C8B-B14F-4D97-AF65-F5344CB8AC3E}">
        <p14:creationId xmlns:p14="http://schemas.microsoft.com/office/powerpoint/2010/main" val="4193525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1DC2-AA94-A023-BB44-D5746AF3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Rogare Associate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93A40-F43C-4B28-4D57-0EE854231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2832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2">
                    <a:lumMod val="75000"/>
                  </a:schemeClr>
                </a:solidFill>
              </a:rPr>
              <a:t>Rogare is supported in our work by a number of Associate Members – partners to the fundraising sector that share our critical fundraising ethos. It is because of this support that we can make all our work freely available to the fundraising profession.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0891DA-C3DC-75FD-6BA3-D3306EB1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195" y="4666925"/>
            <a:ext cx="1495440" cy="81200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F9CDB7-BA4D-24E6-5D02-B8E32D52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9" y="4835797"/>
            <a:ext cx="1851125" cy="34174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253A27-D2FD-6C02-9A80-2F448D4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45" y="4688750"/>
            <a:ext cx="2242860" cy="6358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E7D15DC-5B30-401B-1814-D3BA462E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15" y="4319930"/>
            <a:ext cx="1007824" cy="115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C4BCC-AF50-1378-7194-37DC890F0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12" y="4715091"/>
            <a:ext cx="1235099" cy="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E2D5-14B1-CB4A-B3EA-F79C3E42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D00-2952-EE4A-B54E-FCB922DF3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7817"/>
            <a:ext cx="7886700" cy="3084305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bg2">
                    <a:lumMod val="75000"/>
                  </a:schemeClr>
                </a:solidFill>
                <a:latin typeface="Avenir Heavy" panose="02000503020000020003" pitchFamily="2" charset="0"/>
                <a:cs typeface="Neuzeit for Plymouth Regular"/>
              </a:rPr>
              <a:t>Ian MacQuillin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  <a:cs typeface="Neuzeit for Plymouth Regular"/>
              </a:rPr>
              <a:t>Director, Rogare – The Fundraising Think Tank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  <a:cs typeface="Neuzeit for Plymouth Regular"/>
              </a:rPr>
              <a:t>ianmacquillin@rogare.net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bg2">
                  <a:lumMod val="75000"/>
                </a:schemeClr>
              </a:solidFill>
              <a:cs typeface="Neuzeit for Plymouth Regular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  <a:cs typeface="Neuzeit for Plymouth Regular"/>
              </a:rPr>
              <a:t>www.rogare.net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  <a:cs typeface="Neuzeit for Plymouth Regular"/>
              </a:rPr>
              <a:t>@RogareFTT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>
                    <a:lumMod val="75000"/>
                  </a:schemeClr>
                </a:solidFill>
                <a:cs typeface="Neuzeit for Plymouth Regular"/>
              </a:rPr>
              <a:t>Facebook: Critical Fundraising Forum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02BDE0-3E7D-390A-DACE-A2BFDBDE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439" y="4666925"/>
            <a:ext cx="1495440" cy="812003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C51489F-0DD7-A844-29D8-F09C53EE5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" y="4835797"/>
            <a:ext cx="1851125" cy="34174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5450E3-3318-30D0-E713-73435D326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889" y="4688750"/>
            <a:ext cx="2242860" cy="63584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5133667-D70B-91D8-1D4E-9ECDD86D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759" y="4319930"/>
            <a:ext cx="1007824" cy="1158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88BAFB-FB68-5391-1F34-8347A2BE5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656" y="4715091"/>
            <a:ext cx="1235099" cy="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Former: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Head of communications at Public Fundraising Regulatory Association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2009-2013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Turner PR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2006-2009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Journalist (editor of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Professional Fundraising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2001-2006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Journalist (various)</a:t>
            </a:r>
          </a:p>
          <a:p>
            <a:pPr marL="1143000" lvl="1" indent="-457200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1988-2001</a:t>
            </a:r>
          </a:p>
        </p:txBody>
      </p:sp>
    </p:spTree>
    <p:extLst>
      <p:ext uri="{BB962C8B-B14F-4D97-AF65-F5344CB8AC3E}">
        <p14:creationId xmlns:p14="http://schemas.microsoft.com/office/powerpoint/2010/main" val="90922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0328_00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344" y="1424652"/>
            <a:ext cx="2903855" cy="467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323_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46712">
            <a:off x="3708903" y="139533"/>
            <a:ext cx="4000500" cy="568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835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0861-156C-0543-99A0-B609CA74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Rogare?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F94AA-43B8-1348-AABE-57E3222D0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Fundraising think tank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Latin for ‘to ask’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University of Plymouth 2014-19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Community Interest Company 2019 to date</a:t>
            </a:r>
          </a:p>
        </p:txBody>
      </p:sp>
    </p:spTree>
    <p:extLst>
      <p:ext uri="{BB962C8B-B14F-4D97-AF65-F5344CB8AC3E}">
        <p14:creationId xmlns:p14="http://schemas.microsoft.com/office/powerpoint/2010/main" val="384786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8E04-D78F-5D43-AF67-C009435C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Rogare?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4EB7-DF97-DF4E-B886-FBD802BC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The bridge that links the academic and practitioner branches of the fundraising </a:t>
            </a:r>
            <a:br>
              <a:rPr lang="en-GB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profession and the engine that turns academic theory and research into actionable ideas for fundraisers.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6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54C7-39C2-B94F-9A21-DDA3A664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7570B-80BE-6442-A114-26165D83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96579" cy="4351338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https://www.rogare.net/rethinking-fundraising</a:t>
            </a:r>
            <a:r>
              <a:rPr lang="en-US" sz="1400" dirty="0"/>
              <a:t> 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21C7363-E676-3749-BC93-0C356041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463" y="1690689"/>
            <a:ext cx="30855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5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gare PPT temptate 2019" id="{1C17DD75-85EE-1145-A76A-9C38174B3475}" vid="{E0A9BBF4-695E-0745-BB33-DD56EF0976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1362</Words>
  <Application>Microsoft Macintosh PowerPoint</Application>
  <PresentationFormat>On-screen Show (4:3)</PresentationFormat>
  <Paragraphs>166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Avenir Black</vt:lpstr>
      <vt:lpstr>Avenir Heavy</vt:lpstr>
      <vt:lpstr>Avenir Medium</vt:lpstr>
      <vt:lpstr>Calibri</vt:lpstr>
      <vt:lpstr>Georgia</vt:lpstr>
      <vt:lpstr>Office Theme</vt:lpstr>
      <vt:lpstr>PowerPoint Presentation</vt:lpstr>
      <vt:lpstr>PowerPoint Presentation</vt:lpstr>
      <vt:lpstr>Rethinking Fundraising</vt:lpstr>
      <vt:lpstr>PowerPoint Presentation</vt:lpstr>
      <vt:lpstr>About me</vt:lpstr>
      <vt:lpstr>About me</vt:lpstr>
      <vt:lpstr>What is Rogare?</vt:lpstr>
      <vt:lpstr>What is Rogare?</vt:lpstr>
      <vt:lpstr>Rethinking fundraising</vt:lpstr>
      <vt:lpstr>The problem</vt:lpstr>
      <vt:lpstr>How do we know this?</vt:lpstr>
      <vt:lpstr>How do we know this?</vt:lpstr>
      <vt:lpstr>How do we know this?</vt:lpstr>
      <vt:lpstr>The solution</vt:lpstr>
      <vt:lpstr>What must we rethink?</vt:lpstr>
      <vt:lpstr>Rogare’s twin objectives</vt:lpstr>
      <vt:lpstr>Critical fundraising</vt:lpstr>
      <vt:lpstr>Critical Fundraising</vt:lpstr>
      <vt:lpstr>Critical Fundraising</vt:lpstr>
      <vt:lpstr>Critical Fundraising</vt:lpstr>
      <vt:lpstr>Critical Fundraising</vt:lpstr>
      <vt:lpstr>How we rethink fundraising</vt:lpstr>
      <vt:lpstr>What-now-disciplinary?!</vt:lpstr>
      <vt:lpstr>Transdisciplinary approach</vt:lpstr>
      <vt:lpstr>Transdisciplinary approach</vt:lpstr>
      <vt:lpstr>Critical thinking</vt:lpstr>
      <vt:lpstr>Critical thinking</vt:lpstr>
      <vt:lpstr>Critical thinking</vt:lpstr>
      <vt:lpstr>Critical thinking</vt:lpstr>
      <vt:lpstr>Critical thinking</vt:lpstr>
      <vt:lpstr>Rogare’s twin objectives</vt:lpstr>
      <vt:lpstr>Learning culture</vt:lpstr>
      <vt:lpstr>Theory of change</vt:lpstr>
      <vt:lpstr>Theory of change</vt:lpstr>
      <vt:lpstr>Theory of change</vt:lpstr>
      <vt:lpstr>PowerPoint Presentation</vt:lpstr>
      <vt:lpstr>Critical Fundraising Network</vt:lpstr>
      <vt:lpstr>PowerPoint Presentation</vt:lpstr>
      <vt:lpstr>Rogare Associate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MacQuillin</dc:creator>
  <cp:lastModifiedBy>Ian MacQuillin</cp:lastModifiedBy>
  <cp:revision>2</cp:revision>
  <dcterms:created xsi:type="dcterms:W3CDTF">2022-05-23T14:00:55Z</dcterms:created>
  <dcterms:modified xsi:type="dcterms:W3CDTF">2022-05-23T14:06:22Z</dcterms:modified>
</cp:coreProperties>
</file>