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742" r:id="rId2"/>
    <p:sldId id="257" r:id="rId3"/>
    <p:sldId id="258" r:id="rId4"/>
    <p:sldId id="259" r:id="rId5"/>
    <p:sldId id="260" r:id="rId6"/>
    <p:sldId id="271" r:id="rId7"/>
    <p:sldId id="262" r:id="rId8"/>
    <p:sldId id="263" r:id="rId9"/>
    <p:sldId id="266" r:id="rId10"/>
    <p:sldId id="265" r:id="rId11"/>
    <p:sldId id="267" r:id="rId12"/>
    <p:sldId id="268" r:id="rId13"/>
    <p:sldId id="269" r:id="rId14"/>
    <p:sldId id="270" r:id="rId15"/>
    <p:sldId id="82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8D95A-E75E-4361-B672-DDDC75CE0353}" v="73" dt="2022-05-16T13:53:51.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14"/>
    <p:restoredTop sz="93792" autoAdjust="0"/>
  </p:normalViewPr>
  <p:slideViewPr>
    <p:cSldViewPr snapToGrid="0" snapToObjects="1">
      <p:cViewPr varScale="1">
        <p:scale>
          <a:sx n="128" d="100"/>
          <a:sy n="128" d="100"/>
        </p:scale>
        <p:origin x="11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Lowthian" userId="766771ab-3111-4762-b8a2-ef056e4669d1" providerId="ADAL" clId="{6AF8D95A-E75E-4361-B672-DDDC75CE0353}"/>
    <pc:docChg chg="undo custSel addSld delSld modSld">
      <pc:chgData name="Lucy Lowthian" userId="766771ab-3111-4762-b8a2-ef056e4669d1" providerId="ADAL" clId="{6AF8D95A-E75E-4361-B672-DDDC75CE0353}" dt="2022-05-16T13:54:36.245" v="1819" actId="20577"/>
      <pc:docMkLst>
        <pc:docMk/>
      </pc:docMkLst>
      <pc:sldChg chg="modSp mod modNotesTx">
        <pc:chgData name="Lucy Lowthian" userId="766771ab-3111-4762-b8a2-ef056e4669d1" providerId="ADAL" clId="{6AF8D95A-E75E-4361-B672-DDDC75CE0353}" dt="2022-05-16T12:46:11.603" v="1314" actId="20577"/>
        <pc:sldMkLst>
          <pc:docMk/>
          <pc:sldMk cId="1378981883" sldId="256"/>
        </pc:sldMkLst>
        <pc:spChg chg="mod">
          <ac:chgData name="Lucy Lowthian" userId="766771ab-3111-4762-b8a2-ef056e4669d1" providerId="ADAL" clId="{6AF8D95A-E75E-4361-B672-DDDC75CE0353}" dt="2022-05-03T15:30:20.669" v="434" actId="1076"/>
          <ac:spMkLst>
            <pc:docMk/>
            <pc:sldMk cId="1378981883" sldId="256"/>
            <ac:spMk id="2" creationId="{744328F7-4151-29CD-8F14-0D0663546825}"/>
          </ac:spMkLst>
        </pc:spChg>
        <pc:spChg chg="mod">
          <ac:chgData name="Lucy Lowthian" userId="766771ab-3111-4762-b8a2-ef056e4669d1" providerId="ADAL" clId="{6AF8D95A-E75E-4361-B672-DDDC75CE0353}" dt="2022-05-03T15:30:31.833" v="437" actId="1076"/>
          <ac:spMkLst>
            <pc:docMk/>
            <pc:sldMk cId="1378981883" sldId="256"/>
            <ac:spMk id="3" creationId="{9979AF2F-61E7-B4DE-4AB3-C78479A2FFF2}"/>
          </ac:spMkLst>
        </pc:spChg>
      </pc:sldChg>
      <pc:sldChg chg="modSp mod modNotesTx">
        <pc:chgData name="Lucy Lowthian" userId="766771ab-3111-4762-b8a2-ef056e4669d1" providerId="ADAL" clId="{6AF8D95A-E75E-4361-B672-DDDC75CE0353}" dt="2022-05-16T13:49:04.073" v="1806" actId="20577"/>
        <pc:sldMkLst>
          <pc:docMk/>
          <pc:sldMk cId="3131298616" sldId="257"/>
        </pc:sldMkLst>
        <pc:spChg chg="mod">
          <ac:chgData name="Lucy Lowthian" userId="766771ab-3111-4762-b8a2-ef056e4669d1" providerId="ADAL" clId="{6AF8D95A-E75E-4361-B672-DDDC75CE0353}" dt="2022-05-03T15:10:19.698" v="283" actId="2711"/>
          <ac:spMkLst>
            <pc:docMk/>
            <pc:sldMk cId="3131298616" sldId="257"/>
            <ac:spMk id="3" creationId="{F1700C32-E3E3-9423-1726-2076F3E75BBD}"/>
          </ac:spMkLst>
        </pc:spChg>
      </pc:sldChg>
      <pc:sldChg chg="modSp">
        <pc:chgData name="Lucy Lowthian" userId="766771ab-3111-4762-b8a2-ef056e4669d1" providerId="ADAL" clId="{6AF8D95A-E75E-4361-B672-DDDC75CE0353}" dt="2022-05-03T15:10:46.784" v="284" actId="2711"/>
        <pc:sldMkLst>
          <pc:docMk/>
          <pc:sldMk cId="3906161414" sldId="258"/>
        </pc:sldMkLst>
        <pc:graphicFrameChg chg="mod">
          <ac:chgData name="Lucy Lowthian" userId="766771ab-3111-4762-b8a2-ef056e4669d1" providerId="ADAL" clId="{6AF8D95A-E75E-4361-B672-DDDC75CE0353}" dt="2022-05-03T15:10:46.784" v="284" actId="2711"/>
          <ac:graphicFrameMkLst>
            <pc:docMk/>
            <pc:sldMk cId="3906161414" sldId="258"/>
            <ac:graphicFrameMk id="6" creationId="{085B3CAF-6425-BA96-CEB4-782631774A5E}"/>
          </ac:graphicFrameMkLst>
        </pc:graphicFrameChg>
      </pc:sldChg>
      <pc:sldChg chg="modSp">
        <pc:chgData name="Lucy Lowthian" userId="766771ab-3111-4762-b8a2-ef056e4669d1" providerId="ADAL" clId="{6AF8D95A-E75E-4361-B672-DDDC75CE0353}" dt="2022-05-03T15:10:54.307" v="285" actId="2711"/>
        <pc:sldMkLst>
          <pc:docMk/>
          <pc:sldMk cId="629916315" sldId="259"/>
        </pc:sldMkLst>
        <pc:graphicFrameChg chg="mod">
          <ac:chgData name="Lucy Lowthian" userId="766771ab-3111-4762-b8a2-ef056e4669d1" providerId="ADAL" clId="{6AF8D95A-E75E-4361-B672-DDDC75CE0353}" dt="2022-05-03T15:10:54.307" v="285" actId="2711"/>
          <ac:graphicFrameMkLst>
            <pc:docMk/>
            <pc:sldMk cId="629916315" sldId="259"/>
            <ac:graphicFrameMk id="10" creationId="{7A9CDE15-F81C-AB2D-A767-1B198AF820DA}"/>
          </ac:graphicFrameMkLst>
        </pc:graphicFrameChg>
      </pc:sldChg>
      <pc:sldChg chg="modSp mod modNotesTx">
        <pc:chgData name="Lucy Lowthian" userId="766771ab-3111-4762-b8a2-ef056e4669d1" providerId="ADAL" clId="{6AF8D95A-E75E-4361-B672-DDDC75CE0353}" dt="2022-05-16T13:54:36.245" v="1819" actId="20577"/>
        <pc:sldMkLst>
          <pc:docMk/>
          <pc:sldMk cId="1702011703" sldId="260"/>
        </pc:sldMkLst>
        <pc:spChg chg="mod">
          <ac:chgData name="Lucy Lowthian" userId="766771ab-3111-4762-b8a2-ef056e4669d1" providerId="ADAL" clId="{6AF8D95A-E75E-4361-B672-DDDC75CE0353}" dt="2022-05-16T13:54:36.245" v="1819" actId="20577"/>
          <ac:spMkLst>
            <pc:docMk/>
            <pc:sldMk cId="1702011703" sldId="260"/>
            <ac:spMk id="3" creationId="{0D470685-71EB-B845-56E5-332009CEDA41}"/>
          </ac:spMkLst>
        </pc:spChg>
      </pc:sldChg>
      <pc:sldChg chg="modSp mod modNotesTx">
        <pc:chgData name="Lucy Lowthian" userId="766771ab-3111-4762-b8a2-ef056e4669d1" providerId="ADAL" clId="{6AF8D95A-E75E-4361-B672-DDDC75CE0353}" dt="2022-05-16T13:10:38.843" v="1584" actId="20577"/>
        <pc:sldMkLst>
          <pc:docMk/>
          <pc:sldMk cId="2214077118" sldId="262"/>
        </pc:sldMkLst>
        <pc:spChg chg="mod">
          <ac:chgData name="Lucy Lowthian" userId="766771ab-3111-4762-b8a2-ef056e4669d1" providerId="ADAL" clId="{6AF8D95A-E75E-4361-B672-DDDC75CE0353}" dt="2022-05-03T15:11:27.962" v="293" actId="1076"/>
          <ac:spMkLst>
            <pc:docMk/>
            <pc:sldMk cId="2214077118" sldId="262"/>
            <ac:spMk id="3" creationId="{4531CD80-6453-441A-0F86-F2C48C73C8D6}"/>
          </ac:spMkLst>
        </pc:spChg>
      </pc:sldChg>
      <pc:sldChg chg="modSp modNotesTx">
        <pc:chgData name="Lucy Lowthian" userId="766771ab-3111-4762-b8a2-ef056e4669d1" providerId="ADAL" clId="{6AF8D95A-E75E-4361-B672-DDDC75CE0353}" dt="2022-05-16T13:53:51.529" v="1812" actId="20577"/>
        <pc:sldMkLst>
          <pc:docMk/>
          <pc:sldMk cId="1414093895" sldId="263"/>
        </pc:sldMkLst>
        <pc:graphicFrameChg chg="mod">
          <ac:chgData name="Lucy Lowthian" userId="766771ab-3111-4762-b8a2-ef056e4669d1" providerId="ADAL" clId="{6AF8D95A-E75E-4361-B672-DDDC75CE0353}" dt="2022-05-16T13:53:51.529" v="1812" actId="20577"/>
          <ac:graphicFrameMkLst>
            <pc:docMk/>
            <pc:sldMk cId="1414093895" sldId="263"/>
            <ac:graphicFrameMk id="6" creationId="{0879DD8F-1F6E-1F8A-8E27-7422A5C5E1A7}"/>
          </ac:graphicFrameMkLst>
        </pc:graphicFrameChg>
      </pc:sldChg>
      <pc:sldChg chg="addSp delSp modSp del mod chgLayout">
        <pc:chgData name="Lucy Lowthian" userId="766771ab-3111-4762-b8a2-ef056e4669d1" providerId="ADAL" clId="{6AF8D95A-E75E-4361-B672-DDDC75CE0353}" dt="2022-05-03T15:14:27.386" v="320" actId="47"/>
        <pc:sldMkLst>
          <pc:docMk/>
          <pc:sldMk cId="1668133121" sldId="264"/>
        </pc:sldMkLst>
        <pc:spChg chg="mod">
          <ac:chgData name="Lucy Lowthian" userId="766771ab-3111-4762-b8a2-ef056e4669d1" providerId="ADAL" clId="{6AF8D95A-E75E-4361-B672-DDDC75CE0353}" dt="2022-05-03T15:12:24.731" v="299" actId="26606"/>
          <ac:spMkLst>
            <pc:docMk/>
            <pc:sldMk cId="1668133121" sldId="264"/>
            <ac:spMk id="2" creationId="{475C738F-133E-DCFA-0590-C28402887A89}"/>
          </ac:spMkLst>
        </pc:spChg>
        <pc:spChg chg="add del">
          <ac:chgData name="Lucy Lowthian" userId="766771ab-3111-4762-b8a2-ef056e4669d1" providerId="ADAL" clId="{6AF8D95A-E75E-4361-B672-DDDC75CE0353}" dt="2022-05-03T15:07:01.926" v="265" actId="478"/>
          <ac:spMkLst>
            <pc:docMk/>
            <pc:sldMk cId="1668133121" sldId="264"/>
            <ac:spMk id="3" creationId="{FF9DA7D6-1AE5-FF8F-DD7C-3047592D8446}"/>
          </ac:spMkLst>
        </pc:spChg>
        <pc:spChg chg="add del mod">
          <ac:chgData name="Lucy Lowthian" userId="766771ab-3111-4762-b8a2-ef056e4669d1" providerId="ADAL" clId="{6AF8D95A-E75E-4361-B672-DDDC75CE0353}" dt="2022-05-03T15:12:24.731" v="299" actId="26606"/>
          <ac:spMkLst>
            <pc:docMk/>
            <pc:sldMk cId="1668133121" sldId="264"/>
            <ac:spMk id="6" creationId="{28C39E19-A7DC-3312-BD0D-A74656C5CDE1}"/>
          </ac:spMkLst>
        </pc:spChg>
        <pc:spChg chg="add del mod">
          <ac:chgData name="Lucy Lowthian" userId="766771ab-3111-4762-b8a2-ef056e4669d1" providerId="ADAL" clId="{6AF8D95A-E75E-4361-B672-DDDC75CE0353}" dt="2022-05-03T15:07:05.020" v="267"/>
          <ac:spMkLst>
            <pc:docMk/>
            <pc:sldMk cId="1668133121" sldId="264"/>
            <ac:spMk id="8" creationId="{0008E6FE-226D-4F6E-A406-413CE0A8EF6C}"/>
          </ac:spMkLst>
        </pc:spChg>
        <pc:spChg chg="add del mod">
          <ac:chgData name="Lucy Lowthian" userId="766771ab-3111-4762-b8a2-ef056e4669d1" providerId="ADAL" clId="{6AF8D95A-E75E-4361-B672-DDDC75CE0353}" dt="2022-05-03T15:06:42.195" v="262" actId="26606"/>
          <ac:spMkLst>
            <pc:docMk/>
            <pc:sldMk cId="1668133121" sldId="264"/>
            <ac:spMk id="9" creationId="{DDCE2471-4A60-D6CF-0D5C-D0DFB0E375A2}"/>
          </ac:spMkLst>
        </pc:spChg>
        <pc:spChg chg="add mod">
          <ac:chgData name="Lucy Lowthian" userId="766771ab-3111-4762-b8a2-ef056e4669d1" providerId="ADAL" clId="{6AF8D95A-E75E-4361-B672-DDDC75CE0353}" dt="2022-05-03T15:12:24.731" v="299" actId="26606"/>
          <ac:spMkLst>
            <pc:docMk/>
            <pc:sldMk cId="1668133121" sldId="264"/>
            <ac:spMk id="12" creationId="{2E06F5B7-7C1F-5FE4-DE7F-56EC2ACB6FAB}"/>
          </ac:spMkLst>
        </pc:spChg>
        <pc:spChg chg="add del mod">
          <ac:chgData name="Lucy Lowthian" userId="766771ab-3111-4762-b8a2-ef056e4669d1" providerId="ADAL" clId="{6AF8D95A-E75E-4361-B672-DDDC75CE0353}" dt="2022-05-03T15:12:09.994" v="297" actId="26606"/>
          <ac:spMkLst>
            <pc:docMk/>
            <pc:sldMk cId="1668133121" sldId="264"/>
            <ac:spMk id="15" creationId="{73720619-5599-B311-5B28-69D2ACAEA90C}"/>
          </ac:spMkLst>
        </pc:spChg>
        <pc:graphicFrameChg chg="add del mod">
          <ac:chgData name="Lucy Lowthian" userId="766771ab-3111-4762-b8a2-ef056e4669d1" providerId="ADAL" clId="{6AF8D95A-E75E-4361-B672-DDDC75CE0353}" dt="2022-05-03T15:06:42.195" v="262" actId="26606"/>
          <ac:graphicFrameMkLst>
            <pc:docMk/>
            <pc:sldMk cId="1668133121" sldId="264"/>
            <ac:graphicFrameMk id="5" creationId="{9151EA1C-60E4-82AC-2362-E6555760E442}"/>
          </ac:graphicFrameMkLst>
        </pc:graphicFrameChg>
        <pc:graphicFrameChg chg="add mod modGraphic">
          <ac:chgData name="Lucy Lowthian" userId="766771ab-3111-4762-b8a2-ef056e4669d1" providerId="ADAL" clId="{6AF8D95A-E75E-4361-B672-DDDC75CE0353}" dt="2022-05-03T15:12:24.731" v="299" actId="26606"/>
          <ac:graphicFrameMkLst>
            <pc:docMk/>
            <pc:sldMk cId="1668133121" sldId="264"/>
            <ac:graphicFrameMk id="10" creationId="{8E16673E-69B6-514D-A92E-0DEF6D9DD182}"/>
          </ac:graphicFrameMkLst>
        </pc:graphicFrameChg>
      </pc:sldChg>
      <pc:sldChg chg="modSp mod modNotesTx">
        <pc:chgData name="Lucy Lowthian" userId="766771ab-3111-4762-b8a2-ef056e4669d1" providerId="ADAL" clId="{6AF8D95A-E75E-4361-B672-DDDC75CE0353}" dt="2022-05-16T13:16:26.338" v="1691" actId="20577"/>
        <pc:sldMkLst>
          <pc:docMk/>
          <pc:sldMk cId="2018498226" sldId="265"/>
        </pc:sldMkLst>
        <pc:spChg chg="mod">
          <ac:chgData name="Lucy Lowthian" userId="766771ab-3111-4762-b8a2-ef056e4669d1" providerId="ADAL" clId="{6AF8D95A-E75E-4361-B672-DDDC75CE0353}" dt="2022-05-03T15:00:55.041" v="18" actId="20577"/>
          <ac:spMkLst>
            <pc:docMk/>
            <pc:sldMk cId="2018498226" sldId="265"/>
            <ac:spMk id="2" creationId="{6BEE3A45-C404-005C-4680-88469D05783F}"/>
          </ac:spMkLst>
        </pc:spChg>
        <pc:spChg chg="mod">
          <ac:chgData name="Lucy Lowthian" userId="766771ab-3111-4762-b8a2-ef056e4669d1" providerId="ADAL" clId="{6AF8D95A-E75E-4361-B672-DDDC75CE0353}" dt="2022-05-03T15:15:29.958" v="322" actId="2711"/>
          <ac:spMkLst>
            <pc:docMk/>
            <pc:sldMk cId="2018498226" sldId="265"/>
            <ac:spMk id="3" creationId="{EC2C7DC7-9B73-2FB6-67BA-1660692BC304}"/>
          </ac:spMkLst>
        </pc:spChg>
      </pc:sldChg>
      <pc:sldChg chg="addSp delSp modSp add mod">
        <pc:chgData name="Lucy Lowthian" userId="766771ab-3111-4762-b8a2-ef056e4669d1" providerId="ADAL" clId="{6AF8D95A-E75E-4361-B672-DDDC75CE0353}" dt="2022-05-03T15:19:35.647" v="357" actId="207"/>
        <pc:sldMkLst>
          <pc:docMk/>
          <pc:sldMk cId="1262926504" sldId="266"/>
        </pc:sldMkLst>
        <pc:spChg chg="del">
          <ac:chgData name="Lucy Lowthian" userId="766771ab-3111-4762-b8a2-ef056e4669d1" providerId="ADAL" clId="{6AF8D95A-E75E-4361-B672-DDDC75CE0353}" dt="2022-05-03T15:12:33.199" v="301" actId="478"/>
          <ac:spMkLst>
            <pc:docMk/>
            <pc:sldMk cId="1262926504" sldId="266"/>
            <ac:spMk id="6" creationId="{28C39E19-A7DC-3312-BD0D-A74656C5CDE1}"/>
          </ac:spMkLst>
        </pc:spChg>
        <pc:graphicFrameChg chg="add mod">
          <ac:chgData name="Lucy Lowthian" userId="766771ab-3111-4762-b8a2-ef056e4669d1" providerId="ADAL" clId="{6AF8D95A-E75E-4361-B672-DDDC75CE0353}" dt="2022-05-03T15:19:35.647" v="357" actId="207"/>
          <ac:graphicFrameMkLst>
            <pc:docMk/>
            <pc:sldMk cId="1262926504" sldId="266"/>
            <ac:graphicFrameMk id="5" creationId="{8FFEA673-7711-A20E-1540-E5F8F3CAC1CB}"/>
          </ac:graphicFrameMkLst>
        </pc:graphicFrameChg>
        <pc:graphicFrameChg chg="del">
          <ac:chgData name="Lucy Lowthian" userId="766771ab-3111-4762-b8a2-ef056e4669d1" providerId="ADAL" clId="{6AF8D95A-E75E-4361-B672-DDDC75CE0353}" dt="2022-05-03T15:12:31.216" v="300" actId="478"/>
          <ac:graphicFrameMkLst>
            <pc:docMk/>
            <pc:sldMk cId="1262926504" sldId="266"/>
            <ac:graphicFrameMk id="10" creationId="{8E16673E-69B6-514D-A92E-0DEF6D9DD182}"/>
          </ac:graphicFrameMkLst>
        </pc:graphicFrameChg>
      </pc:sldChg>
      <pc:sldChg chg="addSp delSp modSp add del mod chgLayout">
        <pc:chgData name="Lucy Lowthian" userId="766771ab-3111-4762-b8a2-ef056e4669d1" providerId="ADAL" clId="{6AF8D95A-E75E-4361-B672-DDDC75CE0353}" dt="2022-05-03T15:09:07.742" v="280" actId="47"/>
        <pc:sldMkLst>
          <pc:docMk/>
          <pc:sldMk cId="1264695875" sldId="266"/>
        </pc:sldMkLst>
        <pc:spChg chg="mod">
          <ac:chgData name="Lucy Lowthian" userId="766771ab-3111-4762-b8a2-ef056e4669d1" providerId="ADAL" clId="{6AF8D95A-E75E-4361-B672-DDDC75CE0353}" dt="2022-05-03T15:06:55.125" v="264" actId="26606"/>
          <ac:spMkLst>
            <pc:docMk/>
            <pc:sldMk cId="1264695875" sldId="266"/>
            <ac:spMk id="2" creationId="{475C738F-133E-DCFA-0590-C28402887A89}"/>
          </ac:spMkLst>
        </pc:spChg>
        <pc:spChg chg="del">
          <ac:chgData name="Lucy Lowthian" userId="766771ab-3111-4762-b8a2-ef056e4669d1" providerId="ADAL" clId="{6AF8D95A-E75E-4361-B672-DDDC75CE0353}" dt="2022-05-03T15:06:55.125" v="264" actId="26606"/>
          <ac:spMkLst>
            <pc:docMk/>
            <pc:sldMk cId="1264695875" sldId="266"/>
            <ac:spMk id="3" creationId="{FF9DA7D6-1AE5-FF8F-DD7C-3047592D8446}"/>
          </ac:spMkLst>
        </pc:spChg>
        <pc:spChg chg="add mod">
          <ac:chgData name="Lucy Lowthian" userId="766771ab-3111-4762-b8a2-ef056e4669d1" providerId="ADAL" clId="{6AF8D95A-E75E-4361-B672-DDDC75CE0353}" dt="2022-05-03T15:06:55.125" v="264" actId="26606"/>
          <ac:spMkLst>
            <pc:docMk/>
            <pc:sldMk cId="1264695875" sldId="266"/>
            <ac:spMk id="9" creationId="{7B851FEE-B07D-60C1-E459-8DBD6A25184A}"/>
          </ac:spMkLst>
        </pc:spChg>
        <pc:graphicFrameChg chg="add mod">
          <ac:chgData name="Lucy Lowthian" userId="766771ab-3111-4762-b8a2-ef056e4669d1" providerId="ADAL" clId="{6AF8D95A-E75E-4361-B672-DDDC75CE0353}" dt="2022-05-03T15:06:55.125" v="264" actId="26606"/>
          <ac:graphicFrameMkLst>
            <pc:docMk/>
            <pc:sldMk cId="1264695875" sldId="266"/>
            <ac:graphicFrameMk id="5" creationId="{CC0AAC8A-C985-5AA1-C957-ECA9D67765DE}"/>
          </ac:graphicFrameMkLst>
        </pc:graphicFrameChg>
      </pc:sldChg>
      <pc:sldChg chg="addSp delSp modSp new mod modNotesTx">
        <pc:chgData name="Lucy Lowthian" userId="766771ab-3111-4762-b8a2-ef056e4669d1" providerId="ADAL" clId="{6AF8D95A-E75E-4361-B672-DDDC75CE0353}" dt="2022-05-16T13:16:47.668" v="1695" actId="20577"/>
        <pc:sldMkLst>
          <pc:docMk/>
          <pc:sldMk cId="1914036244" sldId="267"/>
        </pc:sldMkLst>
        <pc:spChg chg="mod">
          <ac:chgData name="Lucy Lowthian" userId="766771ab-3111-4762-b8a2-ef056e4669d1" providerId="ADAL" clId="{6AF8D95A-E75E-4361-B672-DDDC75CE0353}" dt="2022-05-03T15:17:11.181" v="341" actId="20577"/>
          <ac:spMkLst>
            <pc:docMk/>
            <pc:sldMk cId="1914036244" sldId="267"/>
            <ac:spMk id="2" creationId="{73C5CE93-CCB6-741D-7385-A23E6B43332F}"/>
          </ac:spMkLst>
        </pc:spChg>
        <pc:spChg chg="del">
          <ac:chgData name="Lucy Lowthian" userId="766771ab-3111-4762-b8a2-ef056e4669d1" providerId="ADAL" clId="{6AF8D95A-E75E-4361-B672-DDDC75CE0353}" dt="2022-05-03T15:17:25.662" v="342"/>
          <ac:spMkLst>
            <pc:docMk/>
            <pc:sldMk cId="1914036244" sldId="267"/>
            <ac:spMk id="3" creationId="{0EE2DB14-A713-CC96-838B-32FC41493F4E}"/>
          </ac:spMkLst>
        </pc:spChg>
        <pc:graphicFrameChg chg="add mod modGraphic">
          <ac:chgData name="Lucy Lowthian" userId="766771ab-3111-4762-b8a2-ef056e4669d1" providerId="ADAL" clId="{6AF8D95A-E75E-4361-B672-DDDC75CE0353}" dt="2022-05-03T15:40:51.478" v="561" actId="255"/>
          <ac:graphicFrameMkLst>
            <pc:docMk/>
            <pc:sldMk cId="1914036244" sldId="267"/>
            <ac:graphicFrameMk id="4" creationId="{39F238E2-B8EA-1127-E9B5-4E6C6FDC55AE}"/>
          </ac:graphicFrameMkLst>
        </pc:graphicFrameChg>
      </pc:sldChg>
      <pc:sldChg chg="delSp modSp new mod setBg modNotesTx">
        <pc:chgData name="Lucy Lowthian" userId="766771ab-3111-4762-b8a2-ef056e4669d1" providerId="ADAL" clId="{6AF8D95A-E75E-4361-B672-DDDC75CE0353}" dt="2022-05-03T15:31:25.573" v="440"/>
        <pc:sldMkLst>
          <pc:docMk/>
          <pc:sldMk cId="1908230758" sldId="268"/>
        </pc:sldMkLst>
        <pc:spChg chg="mod">
          <ac:chgData name="Lucy Lowthian" userId="766771ab-3111-4762-b8a2-ef056e4669d1" providerId="ADAL" clId="{6AF8D95A-E75E-4361-B672-DDDC75CE0353}" dt="2022-05-03T15:29:40.249" v="433" actId="1076"/>
          <ac:spMkLst>
            <pc:docMk/>
            <pc:sldMk cId="1908230758" sldId="268"/>
            <ac:spMk id="2" creationId="{CEE23985-84E4-A692-4B54-6FF2075929E9}"/>
          </ac:spMkLst>
        </pc:spChg>
        <pc:spChg chg="del mod">
          <ac:chgData name="Lucy Lowthian" userId="766771ab-3111-4762-b8a2-ef056e4669d1" providerId="ADAL" clId="{6AF8D95A-E75E-4361-B672-DDDC75CE0353}" dt="2022-05-03T15:27:42.322" v="391" actId="478"/>
          <ac:spMkLst>
            <pc:docMk/>
            <pc:sldMk cId="1908230758" sldId="268"/>
            <ac:spMk id="3" creationId="{D12EB2C3-21E7-4159-0CE7-7761CF806238}"/>
          </ac:spMkLst>
        </pc:spChg>
      </pc:sldChg>
      <pc:sldChg chg="addSp delSp modSp new mod modNotesTx">
        <pc:chgData name="Lucy Lowthian" userId="766771ab-3111-4762-b8a2-ef056e4669d1" providerId="ADAL" clId="{6AF8D95A-E75E-4361-B672-DDDC75CE0353}" dt="2022-05-03T15:33:24.399" v="459" actId="20577"/>
        <pc:sldMkLst>
          <pc:docMk/>
          <pc:sldMk cId="1518799711" sldId="269"/>
        </pc:sldMkLst>
        <pc:spChg chg="del">
          <ac:chgData name="Lucy Lowthian" userId="766771ab-3111-4762-b8a2-ef056e4669d1" providerId="ADAL" clId="{6AF8D95A-E75E-4361-B672-DDDC75CE0353}" dt="2022-05-03T15:32:21.088" v="444" actId="26606"/>
          <ac:spMkLst>
            <pc:docMk/>
            <pc:sldMk cId="1518799711" sldId="269"/>
            <ac:spMk id="2" creationId="{BF84E104-22AF-DD66-47C5-8E7E9B1EAE6C}"/>
          </ac:spMkLst>
        </pc:spChg>
        <pc:spChg chg="del">
          <ac:chgData name="Lucy Lowthian" userId="766771ab-3111-4762-b8a2-ef056e4669d1" providerId="ADAL" clId="{6AF8D95A-E75E-4361-B672-DDDC75CE0353}" dt="2022-05-03T15:32:15.142" v="442"/>
          <ac:spMkLst>
            <pc:docMk/>
            <pc:sldMk cId="1518799711" sldId="269"/>
            <ac:spMk id="3" creationId="{F9AC7CA9-D378-ED72-13D2-4ADB50FA25BE}"/>
          </ac:spMkLst>
        </pc:spChg>
        <pc:picChg chg="add mod">
          <ac:chgData name="Lucy Lowthian" userId="766771ab-3111-4762-b8a2-ef056e4669d1" providerId="ADAL" clId="{6AF8D95A-E75E-4361-B672-DDDC75CE0353}" dt="2022-05-03T15:32:25.209" v="445" actId="1076"/>
          <ac:picMkLst>
            <pc:docMk/>
            <pc:sldMk cId="1518799711" sldId="269"/>
            <ac:picMk id="4" creationId="{76CE3AD5-557A-E8C7-FAE0-5D73D4E847E9}"/>
          </ac:picMkLst>
        </pc:picChg>
      </pc:sldChg>
      <pc:sldChg chg="modSp new mod modNotesTx">
        <pc:chgData name="Lucy Lowthian" userId="766771ab-3111-4762-b8a2-ef056e4669d1" providerId="ADAL" clId="{6AF8D95A-E75E-4361-B672-DDDC75CE0353}" dt="2022-05-16T13:53:07.203" v="1810" actId="20577"/>
        <pc:sldMkLst>
          <pc:docMk/>
          <pc:sldMk cId="3180815317" sldId="270"/>
        </pc:sldMkLst>
        <pc:spChg chg="mod">
          <ac:chgData name="Lucy Lowthian" userId="766771ab-3111-4762-b8a2-ef056e4669d1" providerId="ADAL" clId="{6AF8D95A-E75E-4361-B672-DDDC75CE0353}" dt="2022-05-03T15:38:37.775" v="542" actId="20577"/>
          <ac:spMkLst>
            <pc:docMk/>
            <pc:sldMk cId="3180815317" sldId="270"/>
            <ac:spMk id="2" creationId="{DC7C24B8-2E0A-697A-A552-FB6197B37005}"/>
          </ac:spMkLst>
        </pc:spChg>
        <pc:spChg chg="mod">
          <ac:chgData name="Lucy Lowthian" userId="766771ab-3111-4762-b8a2-ef056e4669d1" providerId="ADAL" clId="{6AF8D95A-E75E-4361-B672-DDDC75CE0353}" dt="2022-05-16T13:53:07.203" v="1810" actId="20577"/>
          <ac:spMkLst>
            <pc:docMk/>
            <pc:sldMk cId="3180815317" sldId="270"/>
            <ac:spMk id="3" creationId="{233C9372-4EBC-6C71-FC33-51CE2E929AE2}"/>
          </ac:spMkLst>
        </pc:spChg>
      </pc:sldChg>
      <pc:sldChg chg="addSp modSp new mod modNotesTx">
        <pc:chgData name="Lucy Lowthian" userId="766771ab-3111-4762-b8a2-ef056e4669d1" providerId="ADAL" clId="{6AF8D95A-E75E-4361-B672-DDDC75CE0353}" dt="2022-05-16T13:54:15.028" v="1817" actId="20577"/>
        <pc:sldMkLst>
          <pc:docMk/>
          <pc:sldMk cId="3109525135" sldId="271"/>
        </pc:sldMkLst>
        <pc:spChg chg="mod">
          <ac:chgData name="Lucy Lowthian" userId="766771ab-3111-4762-b8a2-ef056e4669d1" providerId="ADAL" clId="{6AF8D95A-E75E-4361-B672-DDDC75CE0353}" dt="2022-05-16T13:54:15.028" v="1817" actId="20577"/>
          <ac:spMkLst>
            <pc:docMk/>
            <pc:sldMk cId="3109525135" sldId="271"/>
            <ac:spMk id="2" creationId="{A083DFAB-1CAC-E9AA-C4F1-C839719CBD73}"/>
          </ac:spMkLst>
        </pc:spChg>
        <pc:spChg chg="mod">
          <ac:chgData name="Lucy Lowthian" userId="766771ab-3111-4762-b8a2-ef056e4669d1" providerId="ADAL" clId="{6AF8D95A-E75E-4361-B672-DDDC75CE0353}" dt="2022-05-03T15:58:18.755" v="849" actId="207"/>
          <ac:spMkLst>
            <pc:docMk/>
            <pc:sldMk cId="3109525135" sldId="271"/>
            <ac:spMk id="3" creationId="{E170D1E7-81C6-B2AD-AB3B-1BD71E066327}"/>
          </ac:spMkLst>
        </pc:spChg>
        <pc:picChg chg="add mod modCrop">
          <ac:chgData name="Lucy Lowthian" userId="766771ab-3111-4762-b8a2-ef056e4669d1" providerId="ADAL" clId="{6AF8D95A-E75E-4361-B672-DDDC75CE0353}" dt="2022-05-03T15:54:04.596" v="714" actId="1076"/>
          <ac:picMkLst>
            <pc:docMk/>
            <pc:sldMk cId="3109525135" sldId="271"/>
            <ac:picMk id="5" creationId="{576BF351-A856-0903-688F-F4D0F31B111C}"/>
          </ac:picMkLst>
        </pc:picChg>
      </pc:sldChg>
      <pc:sldChg chg="addSp modSp add del mod chgLayout">
        <pc:chgData name="Lucy Lowthian" userId="766771ab-3111-4762-b8a2-ef056e4669d1" providerId="ADAL" clId="{6AF8D95A-E75E-4361-B672-DDDC75CE0353}" dt="2022-05-03T15:59:19.507" v="852" actId="47"/>
        <pc:sldMkLst>
          <pc:docMk/>
          <pc:sldMk cId="262470820" sldId="272"/>
        </pc:sldMkLst>
        <pc:spChg chg="mod">
          <ac:chgData name="Lucy Lowthian" userId="766771ab-3111-4762-b8a2-ef056e4669d1" providerId="ADAL" clId="{6AF8D95A-E75E-4361-B672-DDDC75CE0353}" dt="2022-05-03T15:47:36.921" v="675" actId="26606"/>
          <ac:spMkLst>
            <pc:docMk/>
            <pc:sldMk cId="262470820" sldId="272"/>
            <ac:spMk id="2" creationId="{A083DFAB-1CAC-E9AA-C4F1-C839719CBD73}"/>
          </ac:spMkLst>
        </pc:spChg>
        <pc:spChg chg="mod">
          <ac:chgData name="Lucy Lowthian" userId="766771ab-3111-4762-b8a2-ef056e4669d1" providerId="ADAL" clId="{6AF8D95A-E75E-4361-B672-DDDC75CE0353}" dt="2022-05-03T15:47:36.921" v="675" actId="26606"/>
          <ac:spMkLst>
            <pc:docMk/>
            <pc:sldMk cId="262470820" sldId="272"/>
            <ac:spMk id="3" creationId="{E170D1E7-81C6-B2AD-AB3B-1BD71E066327}"/>
          </ac:spMkLst>
        </pc:spChg>
        <pc:spChg chg="add mod">
          <ac:chgData name="Lucy Lowthian" userId="766771ab-3111-4762-b8a2-ef056e4669d1" providerId="ADAL" clId="{6AF8D95A-E75E-4361-B672-DDDC75CE0353}" dt="2022-05-03T15:47:36.921" v="675" actId="26606"/>
          <ac:spMkLst>
            <pc:docMk/>
            <pc:sldMk cId="262470820" sldId="272"/>
            <ac:spMk id="8" creationId="{20345EC4-6E11-5D1D-9599-57AA38D7ADF6}"/>
          </ac:spMkLst>
        </pc:spChg>
      </pc:sldChg>
      <pc:sldChg chg="delSp modSp new mod">
        <pc:chgData name="Lucy Lowthian" userId="766771ab-3111-4762-b8a2-ef056e4669d1" providerId="ADAL" clId="{6AF8D95A-E75E-4361-B672-DDDC75CE0353}" dt="2022-05-03T15:49:14.573" v="698" actId="113"/>
        <pc:sldMkLst>
          <pc:docMk/>
          <pc:sldMk cId="1630192392" sldId="273"/>
        </pc:sldMkLst>
        <pc:spChg chg="del">
          <ac:chgData name="Lucy Lowthian" userId="766771ab-3111-4762-b8a2-ef056e4669d1" providerId="ADAL" clId="{6AF8D95A-E75E-4361-B672-DDDC75CE0353}" dt="2022-05-03T15:49:09.182" v="696" actId="478"/>
          <ac:spMkLst>
            <pc:docMk/>
            <pc:sldMk cId="1630192392" sldId="273"/>
            <ac:spMk id="2" creationId="{3980D0BD-A57E-F239-0F63-EEABAC3408C3}"/>
          </ac:spMkLst>
        </pc:spChg>
        <pc:spChg chg="mod">
          <ac:chgData name="Lucy Lowthian" userId="766771ab-3111-4762-b8a2-ef056e4669d1" providerId="ADAL" clId="{6AF8D95A-E75E-4361-B672-DDDC75CE0353}" dt="2022-05-03T15:49:14.573" v="698" actId="113"/>
          <ac:spMkLst>
            <pc:docMk/>
            <pc:sldMk cId="1630192392" sldId="273"/>
            <ac:spMk id="3" creationId="{525D83B2-648A-9CFE-716F-A2D02D66515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AB34D-E2D6-4045-B902-C8D54CA86ED3}"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CB43C2FC-88A2-497B-8834-B721C7747207}">
      <dgm:prSet/>
      <dgm:spPr/>
      <dgm:t>
        <a:bodyPr/>
        <a:lstStyle/>
        <a:p>
          <a:pPr>
            <a:lnSpc>
              <a:spcPct val="100000"/>
            </a:lnSpc>
          </a:pPr>
          <a:r>
            <a:rPr lang="en-GB" dirty="0">
              <a:solidFill>
                <a:schemeClr val="bg2">
                  <a:lumMod val="75000"/>
                </a:schemeClr>
              </a:solidFill>
              <a:latin typeface="Avenir Medium" panose="02000503020000020003"/>
            </a:rPr>
            <a:t>How do we make more people aware of legacy giving so they consider leaving a gift in their Will?</a:t>
          </a:r>
          <a:endParaRPr lang="en-US" dirty="0">
            <a:solidFill>
              <a:schemeClr val="bg2">
                <a:lumMod val="75000"/>
              </a:schemeClr>
            </a:solidFill>
            <a:latin typeface="Avenir Medium" panose="02000503020000020003"/>
          </a:endParaRPr>
        </a:p>
      </dgm:t>
    </dgm:pt>
    <dgm:pt modelId="{A4F95DF9-67F1-4AD7-A323-9BCB2A51AB80}" type="parTrans" cxnId="{3167566D-B969-4BF0-B258-2D145D211B43}">
      <dgm:prSet/>
      <dgm:spPr/>
      <dgm:t>
        <a:bodyPr/>
        <a:lstStyle/>
        <a:p>
          <a:endParaRPr lang="en-US">
            <a:latin typeface="Avenir Medium" panose="02000503020000020003"/>
          </a:endParaRPr>
        </a:p>
      </dgm:t>
    </dgm:pt>
    <dgm:pt modelId="{05C5E867-51A2-49D2-B036-588A15505590}" type="sibTrans" cxnId="{3167566D-B969-4BF0-B258-2D145D211B43}">
      <dgm:prSet/>
      <dgm:spPr/>
      <dgm:t>
        <a:bodyPr/>
        <a:lstStyle/>
        <a:p>
          <a:endParaRPr lang="en-US">
            <a:latin typeface="Avenir Medium" panose="02000503020000020003"/>
          </a:endParaRPr>
        </a:p>
      </dgm:t>
    </dgm:pt>
    <dgm:pt modelId="{CC308D37-8FFC-4CFE-93F9-DB82598159FC}">
      <dgm:prSet/>
      <dgm:spPr/>
      <dgm:t>
        <a:bodyPr/>
        <a:lstStyle/>
        <a:p>
          <a:pPr>
            <a:lnSpc>
              <a:spcPct val="100000"/>
            </a:lnSpc>
          </a:pPr>
          <a:r>
            <a:rPr lang="en-GB" dirty="0">
              <a:solidFill>
                <a:schemeClr val="bg2">
                  <a:lumMod val="75000"/>
                </a:schemeClr>
              </a:solidFill>
              <a:latin typeface="Avenir Medium" panose="02000503020000020003"/>
            </a:rPr>
            <a:t>We need to understand how donors want to be approached about the subject, so it becomes a more meaningful experience</a:t>
          </a:r>
          <a:endParaRPr lang="en-US" dirty="0">
            <a:solidFill>
              <a:schemeClr val="bg2">
                <a:lumMod val="75000"/>
              </a:schemeClr>
            </a:solidFill>
            <a:latin typeface="Avenir Medium" panose="02000503020000020003"/>
          </a:endParaRPr>
        </a:p>
      </dgm:t>
    </dgm:pt>
    <dgm:pt modelId="{EF33621A-66A7-4C45-88F9-2020A5C545D1}" type="parTrans" cxnId="{0519BE76-3A1A-4B07-B282-8BDA8D3D2F14}">
      <dgm:prSet/>
      <dgm:spPr/>
      <dgm:t>
        <a:bodyPr/>
        <a:lstStyle/>
        <a:p>
          <a:endParaRPr lang="en-US">
            <a:latin typeface="Avenir Medium" panose="02000503020000020003"/>
          </a:endParaRPr>
        </a:p>
      </dgm:t>
    </dgm:pt>
    <dgm:pt modelId="{B031A48F-FE73-4D90-BE0D-8EF23EBC2AD2}" type="sibTrans" cxnId="{0519BE76-3A1A-4B07-B282-8BDA8D3D2F14}">
      <dgm:prSet/>
      <dgm:spPr/>
      <dgm:t>
        <a:bodyPr/>
        <a:lstStyle/>
        <a:p>
          <a:endParaRPr lang="en-US">
            <a:latin typeface="Avenir Medium" panose="02000503020000020003"/>
          </a:endParaRPr>
        </a:p>
      </dgm:t>
    </dgm:pt>
    <dgm:pt modelId="{6D78A2D6-E500-4024-874A-7D55FFEB664F}">
      <dgm:prSet/>
      <dgm:spPr/>
      <dgm:t>
        <a:bodyPr/>
        <a:lstStyle/>
        <a:p>
          <a:pPr>
            <a:lnSpc>
              <a:spcPct val="100000"/>
            </a:lnSpc>
          </a:pPr>
          <a:r>
            <a:rPr lang="en-GB" dirty="0">
              <a:solidFill>
                <a:schemeClr val="bg2">
                  <a:lumMod val="75000"/>
                </a:schemeClr>
              </a:solidFill>
              <a:latin typeface="Avenir Medium" panose="02000503020000020003"/>
            </a:rPr>
            <a:t>Making legacy communications more effective</a:t>
          </a:r>
          <a:endParaRPr lang="en-US" dirty="0">
            <a:solidFill>
              <a:schemeClr val="bg2">
                <a:lumMod val="75000"/>
              </a:schemeClr>
            </a:solidFill>
            <a:latin typeface="Avenir Medium" panose="02000503020000020003"/>
          </a:endParaRPr>
        </a:p>
      </dgm:t>
    </dgm:pt>
    <dgm:pt modelId="{D3D361AA-5B69-4DEC-951B-44715F5036D0}" type="parTrans" cxnId="{BFBA2323-8CD8-4AE7-A52D-04557819398E}">
      <dgm:prSet/>
      <dgm:spPr/>
      <dgm:t>
        <a:bodyPr/>
        <a:lstStyle/>
        <a:p>
          <a:endParaRPr lang="en-US">
            <a:latin typeface="Avenir Medium" panose="02000503020000020003"/>
          </a:endParaRPr>
        </a:p>
      </dgm:t>
    </dgm:pt>
    <dgm:pt modelId="{D712E1FE-CF23-49C6-B00D-8C62D8F14B5A}" type="sibTrans" cxnId="{BFBA2323-8CD8-4AE7-A52D-04557819398E}">
      <dgm:prSet/>
      <dgm:spPr/>
      <dgm:t>
        <a:bodyPr/>
        <a:lstStyle/>
        <a:p>
          <a:endParaRPr lang="en-US">
            <a:latin typeface="Avenir Medium" panose="02000503020000020003"/>
          </a:endParaRPr>
        </a:p>
      </dgm:t>
    </dgm:pt>
    <dgm:pt modelId="{3D95625E-AF62-4D5D-905E-49402F0D96C3}" type="pres">
      <dgm:prSet presAssocID="{497AB34D-E2D6-4045-B902-C8D54CA86ED3}" presName="root" presStyleCnt="0">
        <dgm:presLayoutVars>
          <dgm:dir/>
          <dgm:resizeHandles val="exact"/>
        </dgm:presLayoutVars>
      </dgm:prSet>
      <dgm:spPr/>
    </dgm:pt>
    <dgm:pt modelId="{AF2C37A5-371E-4B5E-A079-5DBAF832EC90}" type="pres">
      <dgm:prSet presAssocID="{CB43C2FC-88A2-497B-8834-B721C7747207}" presName="compNode" presStyleCnt="0"/>
      <dgm:spPr/>
    </dgm:pt>
    <dgm:pt modelId="{78E349DA-8507-44AD-B74C-695B978484BC}" type="pres">
      <dgm:prSet presAssocID="{CB43C2FC-88A2-497B-8834-B721C7747207}" presName="bgRect" presStyleLbl="bgShp" presStyleIdx="0" presStyleCnt="3"/>
      <dgm:spPr/>
    </dgm:pt>
    <dgm:pt modelId="{3DF6EF06-F47B-4A0D-A54F-848F523A3700}" type="pres">
      <dgm:prSet presAssocID="{CB43C2FC-88A2-497B-8834-B721C774720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
        </a:ext>
      </dgm:extLst>
    </dgm:pt>
    <dgm:pt modelId="{76CA09B3-14EE-461C-8987-B3B63C0A7A8A}" type="pres">
      <dgm:prSet presAssocID="{CB43C2FC-88A2-497B-8834-B721C7747207}" presName="spaceRect" presStyleCnt="0"/>
      <dgm:spPr/>
    </dgm:pt>
    <dgm:pt modelId="{8BA19216-ABFD-469E-956F-B500A462CF26}" type="pres">
      <dgm:prSet presAssocID="{CB43C2FC-88A2-497B-8834-B721C7747207}" presName="parTx" presStyleLbl="revTx" presStyleIdx="0" presStyleCnt="3">
        <dgm:presLayoutVars>
          <dgm:chMax val="0"/>
          <dgm:chPref val="0"/>
        </dgm:presLayoutVars>
      </dgm:prSet>
      <dgm:spPr/>
    </dgm:pt>
    <dgm:pt modelId="{B4A3C3B3-429C-4E04-97D3-BA6896C721B2}" type="pres">
      <dgm:prSet presAssocID="{05C5E867-51A2-49D2-B036-588A15505590}" presName="sibTrans" presStyleCnt="0"/>
      <dgm:spPr/>
    </dgm:pt>
    <dgm:pt modelId="{999FB306-D11D-44ED-8BB5-4F6C86E038EE}" type="pres">
      <dgm:prSet presAssocID="{CC308D37-8FFC-4CFE-93F9-DB82598159FC}" presName="compNode" presStyleCnt="0"/>
      <dgm:spPr/>
    </dgm:pt>
    <dgm:pt modelId="{74B299CD-E88F-4A87-9777-47A15D71B6D8}" type="pres">
      <dgm:prSet presAssocID="{CC308D37-8FFC-4CFE-93F9-DB82598159FC}" presName="bgRect" presStyleLbl="bgShp" presStyleIdx="1" presStyleCnt="3"/>
      <dgm:spPr/>
    </dgm:pt>
    <dgm:pt modelId="{4156D8AA-E40C-4992-ADFD-BB77BA4EBF22}" type="pres">
      <dgm:prSet presAssocID="{CC308D37-8FFC-4CFE-93F9-DB82598159F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fused Person"/>
        </a:ext>
      </dgm:extLst>
    </dgm:pt>
    <dgm:pt modelId="{48C04AA0-F158-49F2-AEE2-634AF5AD674E}" type="pres">
      <dgm:prSet presAssocID="{CC308D37-8FFC-4CFE-93F9-DB82598159FC}" presName="spaceRect" presStyleCnt="0"/>
      <dgm:spPr/>
    </dgm:pt>
    <dgm:pt modelId="{1C0AF1BD-923A-4469-B6AC-52F4E68178B3}" type="pres">
      <dgm:prSet presAssocID="{CC308D37-8FFC-4CFE-93F9-DB82598159FC}" presName="parTx" presStyleLbl="revTx" presStyleIdx="1" presStyleCnt="3">
        <dgm:presLayoutVars>
          <dgm:chMax val="0"/>
          <dgm:chPref val="0"/>
        </dgm:presLayoutVars>
      </dgm:prSet>
      <dgm:spPr/>
    </dgm:pt>
    <dgm:pt modelId="{D65009C9-11CA-43A4-970E-2ECF6177B80F}" type="pres">
      <dgm:prSet presAssocID="{B031A48F-FE73-4D90-BE0D-8EF23EBC2AD2}" presName="sibTrans" presStyleCnt="0"/>
      <dgm:spPr/>
    </dgm:pt>
    <dgm:pt modelId="{B88E2243-E107-4954-8044-B57C0457F448}" type="pres">
      <dgm:prSet presAssocID="{6D78A2D6-E500-4024-874A-7D55FFEB664F}" presName="compNode" presStyleCnt="0"/>
      <dgm:spPr/>
    </dgm:pt>
    <dgm:pt modelId="{DD440465-564E-4A17-98E8-049241F6FD38}" type="pres">
      <dgm:prSet presAssocID="{6D78A2D6-E500-4024-874A-7D55FFEB664F}" presName="bgRect" presStyleLbl="bgShp" presStyleIdx="2" presStyleCnt="3"/>
      <dgm:spPr/>
    </dgm:pt>
    <dgm:pt modelId="{3A194CC4-0252-4915-8532-8F8824512422}" type="pres">
      <dgm:prSet presAssocID="{6D78A2D6-E500-4024-874A-7D55FFEB66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08D90DA3-0425-4ED5-8247-F706DACE8D51}" type="pres">
      <dgm:prSet presAssocID="{6D78A2D6-E500-4024-874A-7D55FFEB664F}" presName="spaceRect" presStyleCnt="0"/>
      <dgm:spPr/>
    </dgm:pt>
    <dgm:pt modelId="{C88837A2-BDCE-47A3-8544-FEFB6039BDA9}" type="pres">
      <dgm:prSet presAssocID="{6D78A2D6-E500-4024-874A-7D55FFEB664F}" presName="parTx" presStyleLbl="revTx" presStyleIdx="2" presStyleCnt="3">
        <dgm:presLayoutVars>
          <dgm:chMax val="0"/>
          <dgm:chPref val="0"/>
        </dgm:presLayoutVars>
      </dgm:prSet>
      <dgm:spPr/>
    </dgm:pt>
  </dgm:ptLst>
  <dgm:cxnLst>
    <dgm:cxn modelId="{BFBA2323-8CD8-4AE7-A52D-04557819398E}" srcId="{497AB34D-E2D6-4045-B902-C8D54CA86ED3}" destId="{6D78A2D6-E500-4024-874A-7D55FFEB664F}" srcOrd="2" destOrd="0" parTransId="{D3D361AA-5B69-4DEC-951B-44715F5036D0}" sibTransId="{D712E1FE-CF23-49C6-B00D-8C62D8F14B5A}"/>
    <dgm:cxn modelId="{5351F543-BC5D-4A1D-9215-FE4108BD4D57}" type="presOf" srcId="{CB43C2FC-88A2-497B-8834-B721C7747207}" destId="{8BA19216-ABFD-469E-956F-B500A462CF26}" srcOrd="0" destOrd="0" presId="urn:microsoft.com/office/officeart/2018/2/layout/IconVerticalSolidList"/>
    <dgm:cxn modelId="{3167566D-B969-4BF0-B258-2D145D211B43}" srcId="{497AB34D-E2D6-4045-B902-C8D54CA86ED3}" destId="{CB43C2FC-88A2-497B-8834-B721C7747207}" srcOrd="0" destOrd="0" parTransId="{A4F95DF9-67F1-4AD7-A323-9BCB2A51AB80}" sibTransId="{05C5E867-51A2-49D2-B036-588A15505590}"/>
    <dgm:cxn modelId="{0519BE76-3A1A-4B07-B282-8BDA8D3D2F14}" srcId="{497AB34D-E2D6-4045-B902-C8D54CA86ED3}" destId="{CC308D37-8FFC-4CFE-93F9-DB82598159FC}" srcOrd="1" destOrd="0" parTransId="{EF33621A-66A7-4C45-88F9-2020A5C545D1}" sibTransId="{B031A48F-FE73-4D90-BE0D-8EF23EBC2AD2}"/>
    <dgm:cxn modelId="{17500585-5109-4FBD-A184-23C65EB7D1E3}" type="presOf" srcId="{497AB34D-E2D6-4045-B902-C8D54CA86ED3}" destId="{3D95625E-AF62-4D5D-905E-49402F0D96C3}" srcOrd="0" destOrd="0" presId="urn:microsoft.com/office/officeart/2018/2/layout/IconVerticalSolidList"/>
    <dgm:cxn modelId="{9FFDFAAE-511C-47FE-9BDB-FD7DA4C91904}" type="presOf" srcId="{6D78A2D6-E500-4024-874A-7D55FFEB664F}" destId="{C88837A2-BDCE-47A3-8544-FEFB6039BDA9}" srcOrd="0" destOrd="0" presId="urn:microsoft.com/office/officeart/2018/2/layout/IconVerticalSolidList"/>
    <dgm:cxn modelId="{144B0FFB-9C72-4513-9526-B0BC5DC0EBAD}" type="presOf" srcId="{CC308D37-8FFC-4CFE-93F9-DB82598159FC}" destId="{1C0AF1BD-923A-4469-B6AC-52F4E68178B3}" srcOrd="0" destOrd="0" presId="urn:microsoft.com/office/officeart/2018/2/layout/IconVerticalSolidList"/>
    <dgm:cxn modelId="{C5418C17-DB2A-4DDE-95E2-B09BB851627D}" type="presParOf" srcId="{3D95625E-AF62-4D5D-905E-49402F0D96C3}" destId="{AF2C37A5-371E-4B5E-A079-5DBAF832EC90}" srcOrd="0" destOrd="0" presId="urn:microsoft.com/office/officeart/2018/2/layout/IconVerticalSolidList"/>
    <dgm:cxn modelId="{71498091-2F38-45A3-BAB8-71B972E86679}" type="presParOf" srcId="{AF2C37A5-371E-4B5E-A079-5DBAF832EC90}" destId="{78E349DA-8507-44AD-B74C-695B978484BC}" srcOrd="0" destOrd="0" presId="urn:microsoft.com/office/officeart/2018/2/layout/IconVerticalSolidList"/>
    <dgm:cxn modelId="{C04436CB-0999-48FF-A2EC-9F9EAC652ECA}" type="presParOf" srcId="{AF2C37A5-371E-4B5E-A079-5DBAF832EC90}" destId="{3DF6EF06-F47B-4A0D-A54F-848F523A3700}" srcOrd="1" destOrd="0" presId="urn:microsoft.com/office/officeart/2018/2/layout/IconVerticalSolidList"/>
    <dgm:cxn modelId="{D6219522-468E-4EC1-B0F5-E265729A90AD}" type="presParOf" srcId="{AF2C37A5-371E-4B5E-A079-5DBAF832EC90}" destId="{76CA09B3-14EE-461C-8987-B3B63C0A7A8A}" srcOrd="2" destOrd="0" presId="urn:microsoft.com/office/officeart/2018/2/layout/IconVerticalSolidList"/>
    <dgm:cxn modelId="{1241A3E0-7492-4DC4-A487-3E63577BA345}" type="presParOf" srcId="{AF2C37A5-371E-4B5E-A079-5DBAF832EC90}" destId="{8BA19216-ABFD-469E-956F-B500A462CF26}" srcOrd="3" destOrd="0" presId="urn:microsoft.com/office/officeart/2018/2/layout/IconVerticalSolidList"/>
    <dgm:cxn modelId="{9E75C184-542A-4358-B45F-8D42085A6AED}" type="presParOf" srcId="{3D95625E-AF62-4D5D-905E-49402F0D96C3}" destId="{B4A3C3B3-429C-4E04-97D3-BA6896C721B2}" srcOrd="1" destOrd="0" presId="urn:microsoft.com/office/officeart/2018/2/layout/IconVerticalSolidList"/>
    <dgm:cxn modelId="{0A0EBAEA-9330-4A11-8C36-EFE9E5884244}" type="presParOf" srcId="{3D95625E-AF62-4D5D-905E-49402F0D96C3}" destId="{999FB306-D11D-44ED-8BB5-4F6C86E038EE}" srcOrd="2" destOrd="0" presId="urn:microsoft.com/office/officeart/2018/2/layout/IconVerticalSolidList"/>
    <dgm:cxn modelId="{3058BD25-6E1A-49A2-ABDD-C680199CF3BD}" type="presParOf" srcId="{999FB306-D11D-44ED-8BB5-4F6C86E038EE}" destId="{74B299CD-E88F-4A87-9777-47A15D71B6D8}" srcOrd="0" destOrd="0" presId="urn:microsoft.com/office/officeart/2018/2/layout/IconVerticalSolidList"/>
    <dgm:cxn modelId="{005A6FCC-1E36-4D11-812F-0248CBDF53E4}" type="presParOf" srcId="{999FB306-D11D-44ED-8BB5-4F6C86E038EE}" destId="{4156D8AA-E40C-4992-ADFD-BB77BA4EBF22}" srcOrd="1" destOrd="0" presId="urn:microsoft.com/office/officeart/2018/2/layout/IconVerticalSolidList"/>
    <dgm:cxn modelId="{D62B7BAB-5C0B-4163-8718-7995C318AF13}" type="presParOf" srcId="{999FB306-D11D-44ED-8BB5-4F6C86E038EE}" destId="{48C04AA0-F158-49F2-AEE2-634AF5AD674E}" srcOrd="2" destOrd="0" presId="urn:microsoft.com/office/officeart/2018/2/layout/IconVerticalSolidList"/>
    <dgm:cxn modelId="{3938366D-C67A-4588-95DB-034AE9C1E76F}" type="presParOf" srcId="{999FB306-D11D-44ED-8BB5-4F6C86E038EE}" destId="{1C0AF1BD-923A-4469-B6AC-52F4E68178B3}" srcOrd="3" destOrd="0" presId="urn:microsoft.com/office/officeart/2018/2/layout/IconVerticalSolidList"/>
    <dgm:cxn modelId="{D72897A3-7329-4381-BC31-6AAEA2AD3E03}" type="presParOf" srcId="{3D95625E-AF62-4D5D-905E-49402F0D96C3}" destId="{D65009C9-11CA-43A4-970E-2ECF6177B80F}" srcOrd="3" destOrd="0" presId="urn:microsoft.com/office/officeart/2018/2/layout/IconVerticalSolidList"/>
    <dgm:cxn modelId="{0995D07D-2C7C-4432-B6F7-EE2D79ED83F4}" type="presParOf" srcId="{3D95625E-AF62-4D5D-905E-49402F0D96C3}" destId="{B88E2243-E107-4954-8044-B57C0457F448}" srcOrd="4" destOrd="0" presId="urn:microsoft.com/office/officeart/2018/2/layout/IconVerticalSolidList"/>
    <dgm:cxn modelId="{E96AC200-6F5B-455F-A2B0-15C7FFDDBF52}" type="presParOf" srcId="{B88E2243-E107-4954-8044-B57C0457F448}" destId="{DD440465-564E-4A17-98E8-049241F6FD38}" srcOrd="0" destOrd="0" presId="urn:microsoft.com/office/officeart/2018/2/layout/IconVerticalSolidList"/>
    <dgm:cxn modelId="{73D2181A-2E43-4BEC-B471-110941FFF4DA}" type="presParOf" srcId="{B88E2243-E107-4954-8044-B57C0457F448}" destId="{3A194CC4-0252-4915-8532-8F8824512422}" srcOrd="1" destOrd="0" presId="urn:microsoft.com/office/officeart/2018/2/layout/IconVerticalSolidList"/>
    <dgm:cxn modelId="{8FF40EEA-F90E-4CD6-8ECE-E6351DD30719}" type="presParOf" srcId="{B88E2243-E107-4954-8044-B57C0457F448}" destId="{08D90DA3-0425-4ED5-8247-F706DACE8D51}" srcOrd="2" destOrd="0" presId="urn:microsoft.com/office/officeart/2018/2/layout/IconVerticalSolidList"/>
    <dgm:cxn modelId="{F00A0898-EDB9-4D54-BDA8-277B1AF66393}" type="presParOf" srcId="{B88E2243-E107-4954-8044-B57C0457F448}" destId="{C88837A2-BDCE-47A3-8544-FEFB6039BDA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1F9F8A-430B-450B-ACAA-53DB851EB38A}" type="doc">
      <dgm:prSet loTypeId="urn:microsoft.com/office/officeart/2005/8/layout/vProcess5" loCatId="process" qsTypeId="urn:microsoft.com/office/officeart/2005/8/quickstyle/simple4" qsCatId="simple" csTypeId="urn:microsoft.com/office/officeart/2005/8/colors/accent3_2" csCatId="accent3"/>
      <dgm:spPr/>
      <dgm:t>
        <a:bodyPr/>
        <a:lstStyle/>
        <a:p>
          <a:endParaRPr lang="en-US"/>
        </a:p>
      </dgm:t>
    </dgm:pt>
    <dgm:pt modelId="{2BADA8C6-94F5-45A9-8C72-03959AB33784}">
      <dgm:prSet/>
      <dgm:spPr/>
      <dgm:t>
        <a:bodyPr/>
        <a:lstStyle/>
        <a:p>
          <a:r>
            <a:rPr lang="en-US" dirty="0">
              <a:latin typeface="Avenir Medium" panose="02000503020000020003"/>
            </a:rPr>
            <a:t>Legacy enquirer – they have started thinking about their options and contacting charities for more information</a:t>
          </a:r>
        </a:p>
      </dgm:t>
    </dgm:pt>
    <dgm:pt modelId="{66EAD21C-F88B-4295-97FA-CBDA6AD1BFBB}" type="parTrans" cxnId="{86016F00-1817-47A4-B572-EB227EB42154}">
      <dgm:prSet/>
      <dgm:spPr/>
      <dgm:t>
        <a:bodyPr/>
        <a:lstStyle/>
        <a:p>
          <a:endParaRPr lang="en-US">
            <a:latin typeface="Avenir Medium" panose="02000503020000020003"/>
          </a:endParaRPr>
        </a:p>
      </dgm:t>
    </dgm:pt>
    <dgm:pt modelId="{82939585-7CD0-4F6C-B7EF-5DE03179202F}" type="sibTrans" cxnId="{86016F00-1817-47A4-B572-EB227EB42154}">
      <dgm:prSet/>
      <dgm:spPr/>
      <dgm:t>
        <a:bodyPr/>
        <a:lstStyle/>
        <a:p>
          <a:endParaRPr lang="en-US">
            <a:latin typeface="Avenir Medium" panose="02000503020000020003"/>
          </a:endParaRPr>
        </a:p>
      </dgm:t>
    </dgm:pt>
    <dgm:pt modelId="{9C8C0436-86B9-4994-BA52-198F84800AE6}">
      <dgm:prSet/>
      <dgm:spPr/>
      <dgm:t>
        <a:bodyPr/>
        <a:lstStyle/>
        <a:p>
          <a:r>
            <a:rPr lang="en-US">
              <a:latin typeface="Avenir Medium" panose="02000503020000020003"/>
            </a:rPr>
            <a:t>Legacy considerer - </a:t>
          </a:r>
          <a:r>
            <a:rPr lang="en-GB">
              <a:latin typeface="Avenir Medium" panose="02000503020000020003"/>
            </a:rPr>
            <a:t>considerers feel a sense of warmth towards a charity and have thought about who they might include in their Will</a:t>
          </a:r>
          <a:endParaRPr lang="en-US">
            <a:latin typeface="Avenir Medium" panose="02000503020000020003"/>
          </a:endParaRPr>
        </a:p>
      </dgm:t>
    </dgm:pt>
    <dgm:pt modelId="{214E0391-9F59-42C8-9072-F0718A6C69C0}" type="parTrans" cxnId="{F800BA7A-37F6-482B-A825-A47F92A21E15}">
      <dgm:prSet/>
      <dgm:spPr/>
      <dgm:t>
        <a:bodyPr/>
        <a:lstStyle/>
        <a:p>
          <a:endParaRPr lang="en-US">
            <a:latin typeface="Avenir Medium" panose="02000503020000020003"/>
          </a:endParaRPr>
        </a:p>
      </dgm:t>
    </dgm:pt>
    <dgm:pt modelId="{CFA83D37-94DF-4524-8CFB-6A5E4FF6CE3F}" type="sibTrans" cxnId="{F800BA7A-37F6-482B-A825-A47F92A21E15}">
      <dgm:prSet/>
      <dgm:spPr/>
      <dgm:t>
        <a:bodyPr/>
        <a:lstStyle/>
        <a:p>
          <a:endParaRPr lang="en-US">
            <a:latin typeface="Avenir Medium" panose="02000503020000020003"/>
          </a:endParaRPr>
        </a:p>
      </dgm:t>
    </dgm:pt>
    <dgm:pt modelId="{672565BC-2A86-4C1A-BF9A-CDA2F96197B6}">
      <dgm:prSet/>
      <dgm:spPr/>
      <dgm:t>
        <a:bodyPr/>
        <a:lstStyle/>
        <a:p>
          <a:r>
            <a:rPr lang="en-US" dirty="0">
              <a:latin typeface="Avenir Medium" panose="02000503020000020003"/>
            </a:rPr>
            <a:t>Legacy intender – intender</a:t>
          </a:r>
          <a:r>
            <a:rPr lang="en-GB" dirty="0">
              <a:latin typeface="Avenir Medium" panose="02000503020000020003"/>
            </a:rPr>
            <a:t>s have considered their options and possibly discussed these with loved ones before deciding ‘yes, I would like to include x in my Will’ </a:t>
          </a:r>
          <a:endParaRPr lang="en-US" dirty="0">
            <a:latin typeface="Avenir Medium" panose="02000503020000020003"/>
          </a:endParaRPr>
        </a:p>
      </dgm:t>
    </dgm:pt>
    <dgm:pt modelId="{68CDF325-B846-4BBF-B755-6EEE64CB4E47}" type="parTrans" cxnId="{E2CCC516-7265-4E65-9CA0-57C9EFA3D496}">
      <dgm:prSet/>
      <dgm:spPr/>
      <dgm:t>
        <a:bodyPr/>
        <a:lstStyle/>
        <a:p>
          <a:endParaRPr lang="en-US">
            <a:latin typeface="Avenir Medium" panose="02000503020000020003"/>
          </a:endParaRPr>
        </a:p>
      </dgm:t>
    </dgm:pt>
    <dgm:pt modelId="{3768C111-147C-4E70-B81F-30B5F136341A}" type="sibTrans" cxnId="{E2CCC516-7265-4E65-9CA0-57C9EFA3D496}">
      <dgm:prSet/>
      <dgm:spPr/>
      <dgm:t>
        <a:bodyPr/>
        <a:lstStyle/>
        <a:p>
          <a:endParaRPr lang="en-US">
            <a:latin typeface="Avenir Medium" panose="02000503020000020003"/>
          </a:endParaRPr>
        </a:p>
      </dgm:t>
    </dgm:pt>
    <dgm:pt modelId="{EAF6ADA4-3F1A-43FA-A79E-8CCDC984AD3F}">
      <dgm:prSet/>
      <dgm:spPr/>
      <dgm:t>
        <a:bodyPr/>
        <a:lstStyle/>
        <a:p>
          <a:r>
            <a:rPr lang="en-US">
              <a:latin typeface="Avenir Medium" panose="02000503020000020003"/>
            </a:rPr>
            <a:t>Legacy pledger – legacy pledgers have written their Will and let the charity know they have included a legacy gift to them</a:t>
          </a:r>
        </a:p>
      </dgm:t>
    </dgm:pt>
    <dgm:pt modelId="{30F741C8-14E4-4F2A-AF51-0944A7164E31}" type="parTrans" cxnId="{D8172869-AC66-42A6-AC6F-521C2934D0FA}">
      <dgm:prSet/>
      <dgm:spPr/>
      <dgm:t>
        <a:bodyPr/>
        <a:lstStyle/>
        <a:p>
          <a:endParaRPr lang="en-US">
            <a:latin typeface="Avenir Medium" panose="02000503020000020003"/>
          </a:endParaRPr>
        </a:p>
      </dgm:t>
    </dgm:pt>
    <dgm:pt modelId="{0142BE71-8FEA-4314-8658-7E3145F57982}" type="sibTrans" cxnId="{D8172869-AC66-42A6-AC6F-521C2934D0FA}">
      <dgm:prSet/>
      <dgm:spPr/>
      <dgm:t>
        <a:bodyPr/>
        <a:lstStyle/>
        <a:p>
          <a:endParaRPr lang="en-US">
            <a:latin typeface="Avenir Medium" panose="02000503020000020003"/>
          </a:endParaRPr>
        </a:p>
      </dgm:t>
    </dgm:pt>
    <dgm:pt modelId="{1DEA913B-D47E-48E0-8321-63C98AD01981}" type="pres">
      <dgm:prSet presAssocID="{0B1F9F8A-430B-450B-ACAA-53DB851EB38A}" presName="outerComposite" presStyleCnt="0">
        <dgm:presLayoutVars>
          <dgm:chMax val="5"/>
          <dgm:dir/>
          <dgm:resizeHandles val="exact"/>
        </dgm:presLayoutVars>
      </dgm:prSet>
      <dgm:spPr/>
    </dgm:pt>
    <dgm:pt modelId="{D5C848CC-6351-4D03-9380-71F2B4F726FB}" type="pres">
      <dgm:prSet presAssocID="{0B1F9F8A-430B-450B-ACAA-53DB851EB38A}" presName="dummyMaxCanvas" presStyleCnt="0">
        <dgm:presLayoutVars/>
      </dgm:prSet>
      <dgm:spPr/>
    </dgm:pt>
    <dgm:pt modelId="{CE6D2F56-A9C6-4826-9BD3-352646A66548}" type="pres">
      <dgm:prSet presAssocID="{0B1F9F8A-430B-450B-ACAA-53DB851EB38A}" presName="FourNodes_1" presStyleLbl="node1" presStyleIdx="0" presStyleCnt="4">
        <dgm:presLayoutVars>
          <dgm:bulletEnabled val="1"/>
        </dgm:presLayoutVars>
      </dgm:prSet>
      <dgm:spPr/>
    </dgm:pt>
    <dgm:pt modelId="{E7B835D0-227F-4D89-816D-8B82B78A2A4A}" type="pres">
      <dgm:prSet presAssocID="{0B1F9F8A-430B-450B-ACAA-53DB851EB38A}" presName="FourNodes_2" presStyleLbl="node1" presStyleIdx="1" presStyleCnt="4">
        <dgm:presLayoutVars>
          <dgm:bulletEnabled val="1"/>
        </dgm:presLayoutVars>
      </dgm:prSet>
      <dgm:spPr/>
    </dgm:pt>
    <dgm:pt modelId="{0141729E-D4EB-45A9-913D-CBF8443151B6}" type="pres">
      <dgm:prSet presAssocID="{0B1F9F8A-430B-450B-ACAA-53DB851EB38A}" presName="FourNodes_3" presStyleLbl="node1" presStyleIdx="2" presStyleCnt="4">
        <dgm:presLayoutVars>
          <dgm:bulletEnabled val="1"/>
        </dgm:presLayoutVars>
      </dgm:prSet>
      <dgm:spPr/>
    </dgm:pt>
    <dgm:pt modelId="{51EE546F-CC11-484F-8826-CD9B25511B68}" type="pres">
      <dgm:prSet presAssocID="{0B1F9F8A-430B-450B-ACAA-53DB851EB38A}" presName="FourNodes_4" presStyleLbl="node1" presStyleIdx="3" presStyleCnt="4">
        <dgm:presLayoutVars>
          <dgm:bulletEnabled val="1"/>
        </dgm:presLayoutVars>
      </dgm:prSet>
      <dgm:spPr/>
    </dgm:pt>
    <dgm:pt modelId="{2CC0CCD0-74E1-4A0B-A610-65BB26E106D4}" type="pres">
      <dgm:prSet presAssocID="{0B1F9F8A-430B-450B-ACAA-53DB851EB38A}" presName="FourConn_1-2" presStyleLbl="fgAccFollowNode1" presStyleIdx="0" presStyleCnt="3">
        <dgm:presLayoutVars>
          <dgm:bulletEnabled val="1"/>
        </dgm:presLayoutVars>
      </dgm:prSet>
      <dgm:spPr/>
    </dgm:pt>
    <dgm:pt modelId="{80149E4D-58D3-4EEA-81B5-164A1CB23883}" type="pres">
      <dgm:prSet presAssocID="{0B1F9F8A-430B-450B-ACAA-53DB851EB38A}" presName="FourConn_2-3" presStyleLbl="fgAccFollowNode1" presStyleIdx="1" presStyleCnt="3">
        <dgm:presLayoutVars>
          <dgm:bulletEnabled val="1"/>
        </dgm:presLayoutVars>
      </dgm:prSet>
      <dgm:spPr/>
    </dgm:pt>
    <dgm:pt modelId="{A2F6B684-5E3F-4FB7-8C43-7C3200A21BCD}" type="pres">
      <dgm:prSet presAssocID="{0B1F9F8A-430B-450B-ACAA-53DB851EB38A}" presName="FourConn_3-4" presStyleLbl="fgAccFollowNode1" presStyleIdx="2" presStyleCnt="3">
        <dgm:presLayoutVars>
          <dgm:bulletEnabled val="1"/>
        </dgm:presLayoutVars>
      </dgm:prSet>
      <dgm:spPr/>
    </dgm:pt>
    <dgm:pt modelId="{B1735F1A-8E48-4CC7-9AF3-C85C005D0FF0}" type="pres">
      <dgm:prSet presAssocID="{0B1F9F8A-430B-450B-ACAA-53DB851EB38A}" presName="FourNodes_1_text" presStyleLbl="node1" presStyleIdx="3" presStyleCnt="4">
        <dgm:presLayoutVars>
          <dgm:bulletEnabled val="1"/>
        </dgm:presLayoutVars>
      </dgm:prSet>
      <dgm:spPr/>
    </dgm:pt>
    <dgm:pt modelId="{832CB910-9929-4D7C-8985-916B41FA1770}" type="pres">
      <dgm:prSet presAssocID="{0B1F9F8A-430B-450B-ACAA-53DB851EB38A}" presName="FourNodes_2_text" presStyleLbl="node1" presStyleIdx="3" presStyleCnt="4">
        <dgm:presLayoutVars>
          <dgm:bulletEnabled val="1"/>
        </dgm:presLayoutVars>
      </dgm:prSet>
      <dgm:spPr/>
    </dgm:pt>
    <dgm:pt modelId="{FE53BD6D-AFD9-494A-B2D1-8189BE81F5FC}" type="pres">
      <dgm:prSet presAssocID="{0B1F9F8A-430B-450B-ACAA-53DB851EB38A}" presName="FourNodes_3_text" presStyleLbl="node1" presStyleIdx="3" presStyleCnt="4">
        <dgm:presLayoutVars>
          <dgm:bulletEnabled val="1"/>
        </dgm:presLayoutVars>
      </dgm:prSet>
      <dgm:spPr/>
    </dgm:pt>
    <dgm:pt modelId="{8420D7A7-E7AC-4646-A540-F21D920A2AFC}" type="pres">
      <dgm:prSet presAssocID="{0B1F9F8A-430B-450B-ACAA-53DB851EB38A}" presName="FourNodes_4_text" presStyleLbl="node1" presStyleIdx="3" presStyleCnt="4">
        <dgm:presLayoutVars>
          <dgm:bulletEnabled val="1"/>
        </dgm:presLayoutVars>
      </dgm:prSet>
      <dgm:spPr/>
    </dgm:pt>
  </dgm:ptLst>
  <dgm:cxnLst>
    <dgm:cxn modelId="{86016F00-1817-47A4-B572-EB227EB42154}" srcId="{0B1F9F8A-430B-450B-ACAA-53DB851EB38A}" destId="{2BADA8C6-94F5-45A9-8C72-03959AB33784}" srcOrd="0" destOrd="0" parTransId="{66EAD21C-F88B-4295-97FA-CBDA6AD1BFBB}" sibTransId="{82939585-7CD0-4F6C-B7EF-5DE03179202F}"/>
    <dgm:cxn modelId="{ECB4A110-5F07-4B05-8DF1-E6C255A12543}" type="presOf" srcId="{EAF6ADA4-3F1A-43FA-A79E-8CCDC984AD3F}" destId="{51EE546F-CC11-484F-8826-CD9B25511B68}" srcOrd="0" destOrd="0" presId="urn:microsoft.com/office/officeart/2005/8/layout/vProcess5"/>
    <dgm:cxn modelId="{E2CCC516-7265-4E65-9CA0-57C9EFA3D496}" srcId="{0B1F9F8A-430B-450B-ACAA-53DB851EB38A}" destId="{672565BC-2A86-4C1A-BF9A-CDA2F96197B6}" srcOrd="2" destOrd="0" parTransId="{68CDF325-B846-4BBF-B755-6EEE64CB4E47}" sibTransId="{3768C111-147C-4E70-B81F-30B5F136341A}"/>
    <dgm:cxn modelId="{48DB9B2E-E141-4595-8D17-B729579B9EBB}" type="presOf" srcId="{EAF6ADA4-3F1A-43FA-A79E-8CCDC984AD3F}" destId="{8420D7A7-E7AC-4646-A540-F21D920A2AFC}" srcOrd="1" destOrd="0" presId="urn:microsoft.com/office/officeart/2005/8/layout/vProcess5"/>
    <dgm:cxn modelId="{B5C77A37-5CDA-487A-9F86-47661AD60562}" type="presOf" srcId="{3768C111-147C-4E70-B81F-30B5F136341A}" destId="{A2F6B684-5E3F-4FB7-8C43-7C3200A21BCD}" srcOrd="0" destOrd="0" presId="urn:microsoft.com/office/officeart/2005/8/layout/vProcess5"/>
    <dgm:cxn modelId="{43919238-DBFA-4BC1-9BB1-6E65F9F85512}" type="presOf" srcId="{672565BC-2A86-4C1A-BF9A-CDA2F96197B6}" destId="{0141729E-D4EB-45A9-913D-CBF8443151B6}" srcOrd="0" destOrd="0" presId="urn:microsoft.com/office/officeart/2005/8/layout/vProcess5"/>
    <dgm:cxn modelId="{6CCBFC46-D2F9-44CF-BA09-D2D862125AF7}" type="presOf" srcId="{0B1F9F8A-430B-450B-ACAA-53DB851EB38A}" destId="{1DEA913B-D47E-48E0-8321-63C98AD01981}" srcOrd="0" destOrd="0" presId="urn:microsoft.com/office/officeart/2005/8/layout/vProcess5"/>
    <dgm:cxn modelId="{B6EB9A5D-DE4C-4678-BA5A-4F491667FFF2}" type="presOf" srcId="{82939585-7CD0-4F6C-B7EF-5DE03179202F}" destId="{2CC0CCD0-74E1-4A0B-A610-65BB26E106D4}" srcOrd="0" destOrd="0" presId="urn:microsoft.com/office/officeart/2005/8/layout/vProcess5"/>
    <dgm:cxn modelId="{4440D360-9381-4B5F-826D-173197FB4834}" type="presOf" srcId="{2BADA8C6-94F5-45A9-8C72-03959AB33784}" destId="{CE6D2F56-A9C6-4826-9BD3-352646A66548}" srcOrd="0" destOrd="0" presId="urn:microsoft.com/office/officeart/2005/8/layout/vProcess5"/>
    <dgm:cxn modelId="{D8172869-AC66-42A6-AC6F-521C2934D0FA}" srcId="{0B1F9F8A-430B-450B-ACAA-53DB851EB38A}" destId="{EAF6ADA4-3F1A-43FA-A79E-8CCDC984AD3F}" srcOrd="3" destOrd="0" parTransId="{30F741C8-14E4-4F2A-AF51-0944A7164E31}" sibTransId="{0142BE71-8FEA-4314-8658-7E3145F57982}"/>
    <dgm:cxn modelId="{E554CD6F-9F68-42EA-8243-77DDA85DB33C}" type="presOf" srcId="{672565BC-2A86-4C1A-BF9A-CDA2F96197B6}" destId="{FE53BD6D-AFD9-494A-B2D1-8189BE81F5FC}" srcOrd="1" destOrd="0" presId="urn:microsoft.com/office/officeart/2005/8/layout/vProcess5"/>
    <dgm:cxn modelId="{F800BA7A-37F6-482B-A825-A47F92A21E15}" srcId="{0B1F9F8A-430B-450B-ACAA-53DB851EB38A}" destId="{9C8C0436-86B9-4994-BA52-198F84800AE6}" srcOrd="1" destOrd="0" parTransId="{214E0391-9F59-42C8-9072-F0718A6C69C0}" sibTransId="{CFA83D37-94DF-4524-8CFB-6A5E4FF6CE3F}"/>
    <dgm:cxn modelId="{43297499-055D-4D29-AB0A-D3896AF05393}" type="presOf" srcId="{2BADA8C6-94F5-45A9-8C72-03959AB33784}" destId="{B1735F1A-8E48-4CC7-9AF3-C85C005D0FF0}" srcOrd="1" destOrd="0" presId="urn:microsoft.com/office/officeart/2005/8/layout/vProcess5"/>
    <dgm:cxn modelId="{D2EA2AB5-693B-4497-9391-43EE394B483E}" type="presOf" srcId="{9C8C0436-86B9-4994-BA52-198F84800AE6}" destId="{E7B835D0-227F-4D89-816D-8B82B78A2A4A}" srcOrd="0" destOrd="0" presId="urn:microsoft.com/office/officeart/2005/8/layout/vProcess5"/>
    <dgm:cxn modelId="{8A7E62C4-6917-433E-8D63-EE47E3F18473}" type="presOf" srcId="{9C8C0436-86B9-4994-BA52-198F84800AE6}" destId="{832CB910-9929-4D7C-8985-916B41FA1770}" srcOrd="1" destOrd="0" presId="urn:microsoft.com/office/officeart/2005/8/layout/vProcess5"/>
    <dgm:cxn modelId="{2ECAC8C8-2B85-48FF-9299-3B4BB56AEF28}" type="presOf" srcId="{CFA83D37-94DF-4524-8CFB-6A5E4FF6CE3F}" destId="{80149E4D-58D3-4EEA-81B5-164A1CB23883}" srcOrd="0" destOrd="0" presId="urn:microsoft.com/office/officeart/2005/8/layout/vProcess5"/>
    <dgm:cxn modelId="{72980D0D-56B3-43C6-9341-D03C0F986FDE}" type="presParOf" srcId="{1DEA913B-D47E-48E0-8321-63C98AD01981}" destId="{D5C848CC-6351-4D03-9380-71F2B4F726FB}" srcOrd="0" destOrd="0" presId="urn:microsoft.com/office/officeart/2005/8/layout/vProcess5"/>
    <dgm:cxn modelId="{A25203A5-D5D2-4AF0-B9F1-FFA93B1CB006}" type="presParOf" srcId="{1DEA913B-D47E-48E0-8321-63C98AD01981}" destId="{CE6D2F56-A9C6-4826-9BD3-352646A66548}" srcOrd="1" destOrd="0" presId="urn:microsoft.com/office/officeart/2005/8/layout/vProcess5"/>
    <dgm:cxn modelId="{75CB9435-7A9C-4179-A51E-26C535C02ADA}" type="presParOf" srcId="{1DEA913B-D47E-48E0-8321-63C98AD01981}" destId="{E7B835D0-227F-4D89-816D-8B82B78A2A4A}" srcOrd="2" destOrd="0" presId="urn:microsoft.com/office/officeart/2005/8/layout/vProcess5"/>
    <dgm:cxn modelId="{2DEAF295-9BD5-4B71-968E-FE804FFC60BC}" type="presParOf" srcId="{1DEA913B-D47E-48E0-8321-63C98AD01981}" destId="{0141729E-D4EB-45A9-913D-CBF8443151B6}" srcOrd="3" destOrd="0" presId="urn:microsoft.com/office/officeart/2005/8/layout/vProcess5"/>
    <dgm:cxn modelId="{EE51B051-5017-4345-B0A2-D485BDC6F5C2}" type="presParOf" srcId="{1DEA913B-D47E-48E0-8321-63C98AD01981}" destId="{51EE546F-CC11-484F-8826-CD9B25511B68}" srcOrd="4" destOrd="0" presId="urn:microsoft.com/office/officeart/2005/8/layout/vProcess5"/>
    <dgm:cxn modelId="{69464813-75CF-4918-B80E-0D6892DFDE66}" type="presParOf" srcId="{1DEA913B-D47E-48E0-8321-63C98AD01981}" destId="{2CC0CCD0-74E1-4A0B-A610-65BB26E106D4}" srcOrd="5" destOrd="0" presId="urn:microsoft.com/office/officeart/2005/8/layout/vProcess5"/>
    <dgm:cxn modelId="{71EF4242-370B-44BB-9754-0D663464B9EE}" type="presParOf" srcId="{1DEA913B-D47E-48E0-8321-63C98AD01981}" destId="{80149E4D-58D3-4EEA-81B5-164A1CB23883}" srcOrd="6" destOrd="0" presId="urn:microsoft.com/office/officeart/2005/8/layout/vProcess5"/>
    <dgm:cxn modelId="{D84521E2-5F4C-467C-951E-59C2A34AFB09}" type="presParOf" srcId="{1DEA913B-D47E-48E0-8321-63C98AD01981}" destId="{A2F6B684-5E3F-4FB7-8C43-7C3200A21BCD}" srcOrd="7" destOrd="0" presId="urn:microsoft.com/office/officeart/2005/8/layout/vProcess5"/>
    <dgm:cxn modelId="{356A1EB5-51CC-4238-A0AC-2EEB74761283}" type="presParOf" srcId="{1DEA913B-D47E-48E0-8321-63C98AD01981}" destId="{B1735F1A-8E48-4CC7-9AF3-C85C005D0FF0}" srcOrd="8" destOrd="0" presId="urn:microsoft.com/office/officeart/2005/8/layout/vProcess5"/>
    <dgm:cxn modelId="{B74EC137-DC41-4E6A-ACC6-36880BC23FFB}" type="presParOf" srcId="{1DEA913B-D47E-48E0-8321-63C98AD01981}" destId="{832CB910-9929-4D7C-8985-916B41FA1770}" srcOrd="9" destOrd="0" presId="urn:microsoft.com/office/officeart/2005/8/layout/vProcess5"/>
    <dgm:cxn modelId="{86CD577C-D3BA-46A5-8F5D-296DAA06BFB7}" type="presParOf" srcId="{1DEA913B-D47E-48E0-8321-63C98AD01981}" destId="{FE53BD6D-AFD9-494A-B2D1-8189BE81F5FC}" srcOrd="10" destOrd="0" presId="urn:microsoft.com/office/officeart/2005/8/layout/vProcess5"/>
    <dgm:cxn modelId="{7BBA2622-A8F5-44BE-B4F3-329FEACC1991}" type="presParOf" srcId="{1DEA913B-D47E-48E0-8321-63C98AD01981}" destId="{8420D7A7-E7AC-4646-A540-F21D920A2AF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6F7C5A-5258-4D60-BA8A-14D908AEED92}"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9F05AB-48BC-4CCF-BEFE-0F633CF2BA47}">
      <dgm:prSet/>
      <dgm:spPr/>
      <dgm:t>
        <a:bodyPr/>
        <a:lstStyle/>
        <a:p>
          <a:r>
            <a:rPr lang="en-GB" dirty="0">
              <a:latin typeface="Avenir Medium" panose="02000503020000020003"/>
            </a:rPr>
            <a:t>Self-efficacy is a person’s belief that they can achieve their desired outcomes and make a difference </a:t>
          </a:r>
          <a:endParaRPr lang="en-US" dirty="0">
            <a:latin typeface="Avenir Medium" panose="02000503020000020003"/>
          </a:endParaRPr>
        </a:p>
      </dgm:t>
    </dgm:pt>
    <dgm:pt modelId="{A484D7EC-096B-48F5-B2DE-99C744747F2B}" type="parTrans" cxnId="{7230CC2D-946E-45C0-857C-780ED4A65E0F}">
      <dgm:prSet/>
      <dgm:spPr/>
      <dgm:t>
        <a:bodyPr/>
        <a:lstStyle/>
        <a:p>
          <a:endParaRPr lang="en-US">
            <a:latin typeface="Avenir Medium" panose="02000503020000020003"/>
          </a:endParaRPr>
        </a:p>
      </dgm:t>
    </dgm:pt>
    <dgm:pt modelId="{36378ECC-643D-4429-9CBB-324976AB3A40}" type="sibTrans" cxnId="{7230CC2D-946E-45C0-857C-780ED4A65E0F}">
      <dgm:prSet/>
      <dgm:spPr/>
      <dgm:t>
        <a:bodyPr/>
        <a:lstStyle/>
        <a:p>
          <a:endParaRPr lang="en-US">
            <a:latin typeface="Avenir Medium" panose="02000503020000020003"/>
          </a:endParaRPr>
        </a:p>
      </dgm:t>
    </dgm:pt>
    <dgm:pt modelId="{18085EB8-93E5-49CA-A5F3-F2A849F9031C}">
      <dgm:prSet/>
      <dgm:spPr/>
      <dgm:t>
        <a:bodyPr/>
        <a:lstStyle/>
        <a:p>
          <a:r>
            <a:rPr lang="en-GB" dirty="0">
              <a:latin typeface="Avenir Medium" panose="02000503020000020003"/>
            </a:rPr>
            <a:t>Self-efficacy empowers people because they believe they can have a positive impact</a:t>
          </a:r>
          <a:endParaRPr lang="en-US" dirty="0">
            <a:latin typeface="Avenir Medium" panose="02000503020000020003"/>
          </a:endParaRPr>
        </a:p>
      </dgm:t>
    </dgm:pt>
    <dgm:pt modelId="{038E749C-9BDA-415E-AD78-852FD5021511}" type="parTrans" cxnId="{6750BD4F-509D-4FE3-8C32-32D6F207F773}">
      <dgm:prSet/>
      <dgm:spPr/>
      <dgm:t>
        <a:bodyPr/>
        <a:lstStyle/>
        <a:p>
          <a:endParaRPr lang="en-US">
            <a:latin typeface="Avenir Medium" panose="02000503020000020003"/>
          </a:endParaRPr>
        </a:p>
      </dgm:t>
    </dgm:pt>
    <dgm:pt modelId="{04E382D3-0949-4761-B12B-7BC8C7628A28}" type="sibTrans" cxnId="{6750BD4F-509D-4FE3-8C32-32D6F207F773}">
      <dgm:prSet/>
      <dgm:spPr/>
      <dgm:t>
        <a:bodyPr/>
        <a:lstStyle/>
        <a:p>
          <a:endParaRPr lang="en-US">
            <a:latin typeface="Avenir Medium" panose="02000503020000020003"/>
          </a:endParaRPr>
        </a:p>
      </dgm:t>
    </dgm:pt>
    <dgm:pt modelId="{C386D8BB-427A-468F-B22C-E9027B5CA374}">
      <dgm:prSet/>
      <dgm:spPr/>
      <dgm:t>
        <a:bodyPr/>
        <a:lstStyle/>
        <a:p>
          <a:r>
            <a:rPr lang="en-GB">
              <a:latin typeface="Avenir Medium" panose="02000503020000020003"/>
            </a:rPr>
            <a:t>Charities need to show the ways a person’s legacy gift can make a difference to beneficiaries in order to increase legacy income</a:t>
          </a:r>
          <a:endParaRPr lang="en-US">
            <a:latin typeface="Avenir Medium" panose="02000503020000020003"/>
          </a:endParaRPr>
        </a:p>
      </dgm:t>
    </dgm:pt>
    <dgm:pt modelId="{F1F9BA30-0985-45E6-93F9-5DB67A12C2E3}" type="parTrans" cxnId="{1366C043-E840-4E32-AC5F-FF2FC1F65F60}">
      <dgm:prSet/>
      <dgm:spPr/>
      <dgm:t>
        <a:bodyPr/>
        <a:lstStyle/>
        <a:p>
          <a:endParaRPr lang="en-US">
            <a:latin typeface="Avenir Medium" panose="02000503020000020003"/>
          </a:endParaRPr>
        </a:p>
      </dgm:t>
    </dgm:pt>
    <dgm:pt modelId="{A8CA89D3-B367-4717-948E-26D8FD30237B}" type="sibTrans" cxnId="{1366C043-E840-4E32-AC5F-FF2FC1F65F60}">
      <dgm:prSet/>
      <dgm:spPr/>
      <dgm:t>
        <a:bodyPr/>
        <a:lstStyle/>
        <a:p>
          <a:endParaRPr lang="en-US">
            <a:latin typeface="Avenir Medium" panose="02000503020000020003"/>
          </a:endParaRPr>
        </a:p>
      </dgm:t>
    </dgm:pt>
    <dgm:pt modelId="{EC9F41A0-9FAE-43B3-9276-76BC000E10ED}">
      <dgm:prSet/>
      <dgm:spPr/>
      <dgm:t>
        <a:bodyPr/>
        <a:lstStyle/>
        <a:p>
          <a:r>
            <a:rPr lang="en-US" dirty="0">
              <a:latin typeface="Avenir Medium" panose="02000503020000020003"/>
            </a:rPr>
            <a:t>Higher levels of self-efficacy significantly increase the likelihood that someone will include a charitable bequest in their Will</a:t>
          </a:r>
        </a:p>
      </dgm:t>
    </dgm:pt>
    <dgm:pt modelId="{1DD00A4B-711A-4E99-956C-9EE4B77F4E94}" type="parTrans" cxnId="{FEF6985D-2CED-46D6-BA29-ED981C9C1154}">
      <dgm:prSet/>
      <dgm:spPr/>
      <dgm:t>
        <a:bodyPr/>
        <a:lstStyle/>
        <a:p>
          <a:endParaRPr lang="en-US">
            <a:latin typeface="Avenir Medium" panose="02000503020000020003"/>
          </a:endParaRPr>
        </a:p>
      </dgm:t>
    </dgm:pt>
    <dgm:pt modelId="{D0401C61-A23E-4A52-A08E-6510488E1D28}" type="sibTrans" cxnId="{FEF6985D-2CED-46D6-BA29-ED981C9C1154}">
      <dgm:prSet/>
      <dgm:spPr/>
      <dgm:t>
        <a:bodyPr/>
        <a:lstStyle/>
        <a:p>
          <a:endParaRPr lang="en-US">
            <a:latin typeface="Avenir Medium" panose="02000503020000020003"/>
          </a:endParaRPr>
        </a:p>
      </dgm:t>
    </dgm:pt>
    <dgm:pt modelId="{CCE7FC32-349D-479D-B3E1-27D3A66EC5D7}" type="pres">
      <dgm:prSet presAssocID="{A66F7C5A-5258-4D60-BA8A-14D908AEED92}" presName="matrix" presStyleCnt="0">
        <dgm:presLayoutVars>
          <dgm:chMax val="1"/>
          <dgm:dir/>
          <dgm:resizeHandles val="exact"/>
        </dgm:presLayoutVars>
      </dgm:prSet>
      <dgm:spPr/>
    </dgm:pt>
    <dgm:pt modelId="{671078D2-4C74-4102-B327-BF27B227382B}" type="pres">
      <dgm:prSet presAssocID="{A66F7C5A-5258-4D60-BA8A-14D908AEED92}" presName="diamond" presStyleLbl="bgShp" presStyleIdx="0" presStyleCnt="1"/>
      <dgm:spPr/>
    </dgm:pt>
    <dgm:pt modelId="{EEEB64F2-0ED5-4B8F-BC39-021266CBA023}" type="pres">
      <dgm:prSet presAssocID="{A66F7C5A-5258-4D60-BA8A-14D908AEED92}" presName="quad1" presStyleLbl="node1" presStyleIdx="0" presStyleCnt="4">
        <dgm:presLayoutVars>
          <dgm:chMax val="0"/>
          <dgm:chPref val="0"/>
          <dgm:bulletEnabled val="1"/>
        </dgm:presLayoutVars>
      </dgm:prSet>
      <dgm:spPr/>
    </dgm:pt>
    <dgm:pt modelId="{3A305A9B-7E76-4C56-8811-35ABAB423747}" type="pres">
      <dgm:prSet presAssocID="{A66F7C5A-5258-4D60-BA8A-14D908AEED92}" presName="quad2" presStyleLbl="node1" presStyleIdx="1" presStyleCnt="4">
        <dgm:presLayoutVars>
          <dgm:chMax val="0"/>
          <dgm:chPref val="0"/>
          <dgm:bulletEnabled val="1"/>
        </dgm:presLayoutVars>
      </dgm:prSet>
      <dgm:spPr/>
    </dgm:pt>
    <dgm:pt modelId="{A7A64D87-57D0-4F80-8BF7-058053A9AD71}" type="pres">
      <dgm:prSet presAssocID="{A66F7C5A-5258-4D60-BA8A-14D908AEED92}" presName="quad3" presStyleLbl="node1" presStyleIdx="2" presStyleCnt="4">
        <dgm:presLayoutVars>
          <dgm:chMax val="0"/>
          <dgm:chPref val="0"/>
          <dgm:bulletEnabled val="1"/>
        </dgm:presLayoutVars>
      </dgm:prSet>
      <dgm:spPr/>
    </dgm:pt>
    <dgm:pt modelId="{60E4D7FB-75EF-4AC5-8281-187A575175D0}" type="pres">
      <dgm:prSet presAssocID="{A66F7C5A-5258-4D60-BA8A-14D908AEED92}" presName="quad4" presStyleLbl="node1" presStyleIdx="3" presStyleCnt="4">
        <dgm:presLayoutVars>
          <dgm:chMax val="0"/>
          <dgm:chPref val="0"/>
          <dgm:bulletEnabled val="1"/>
        </dgm:presLayoutVars>
      </dgm:prSet>
      <dgm:spPr/>
    </dgm:pt>
  </dgm:ptLst>
  <dgm:cxnLst>
    <dgm:cxn modelId="{36DFF70F-6520-44DD-A22D-165C795201E4}" type="presOf" srcId="{EC9F41A0-9FAE-43B3-9276-76BC000E10ED}" destId="{60E4D7FB-75EF-4AC5-8281-187A575175D0}" srcOrd="0" destOrd="0" presId="urn:microsoft.com/office/officeart/2005/8/layout/matrix3"/>
    <dgm:cxn modelId="{7230CC2D-946E-45C0-857C-780ED4A65E0F}" srcId="{A66F7C5A-5258-4D60-BA8A-14D908AEED92}" destId="{9C9F05AB-48BC-4CCF-BEFE-0F633CF2BA47}" srcOrd="0" destOrd="0" parTransId="{A484D7EC-096B-48F5-B2DE-99C744747F2B}" sibTransId="{36378ECC-643D-4429-9CBB-324976AB3A40}"/>
    <dgm:cxn modelId="{AAEA6A37-A2F0-40D5-AC31-93EA744129AC}" type="presOf" srcId="{C386D8BB-427A-468F-B22C-E9027B5CA374}" destId="{A7A64D87-57D0-4F80-8BF7-058053A9AD71}" srcOrd="0" destOrd="0" presId="urn:microsoft.com/office/officeart/2005/8/layout/matrix3"/>
    <dgm:cxn modelId="{1366C043-E840-4E32-AC5F-FF2FC1F65F60}" srcId="{A66F7C5A-5258-4D60-BA8A-14D908AEED92}" destId="{C386D8BB-427A-468F-B22C-E9027B5CA374}" srcOrd="2" destOrd="0" parTransId="{F1F9BA30-0985-45E6-93F9-5DB67A12C2E3}" sibTransId="{A8CA89D3-B367-4717-948E-26D8FD30237B}"/>
    <dgm:cxn modelId="{6750BD4F-509D-4FE3-8C32-32D6F207F773}" srcId="{A66F7C5A-5258-4D60-BA8A-14D908AEED92}" destId="{18085EB8-93E5-49CA-A5F3-F2A849F9031C}" srcOrd="1" destOrd="0" parTransId="{038E749C-9BDA-415E-AD78-852FD5021511}" sibTransId="{04E382D3-0949-4761-B12B-7BC8C7628A28}"/>
    <dgm:cxn modelId="{FEF6985D-2CED-46D6-BA29-ED981C9C1154}" srcId="{A66F7C5A-5258-4D60-BA8A-14D908AEED92}" destId="{EC9F41A0-9FAE-43B3-9276-76BC000E10ED}" srcOrd="3" destOrd="0" parTransId="{1DD00A4B-711A-4E99-956C-9EE4B77F4E94}" sibTransId="{D0401C61-A23E-4A52-A08E-6510488E1D28}"/>
    <dgm:cxn modelId="{6F82DD6A-5F43-45D3-8155-21F04B517EA9}" type="presOf" srcId="{18085EB8-93E5-49CA-A5F3-F2A849F9031C}" destId="{3A305A9B-7E76-4C56-8811-35ABAB423747}" srcOrd="0" destOrd="0" presId="urn:microsoft.com/office/officeart/2005/8/layout/matrix3"/>
    <dgm:cxn modelId="{62EF0090-4EC9-428B-8006-2AAA7E7C46E0}" type="presOf" srcId="{9C9F05AB-48BC-4CCF-BEFE-0F633CF2BA47}" destId="{EEEB64F2-0ED5-4B8F-BC39-021266CBA023}" srcOrd="0" destOrd="0" presId="urn:microsoft.com/office/officeart/2005/8/layout/matrix3"/>
    <dgm:cxn modelId="{4A4E32FD-B3E9-482D-8864-DD3D21EC6BA1}" type="presOf" srcId="{A66F7C5A-5258-4D60-BA8A-14D908AEED92}" destId="{CCE7FC32-349D-479D-B3E1-27D3A66EC5D7}" srcOrd="0" destOrd="0" presId="urn:microsoft.com/office/officeart/2005/8/layout/matrix3"/>
    <dgm:cxn modelId="{BF5ED2AC-12A8-47FB-BD3C-3E5FA1803948}" type="presParOf" srcId="{CCE7FC32-349D-479D-B3E1-27D3A66EC5D7}" destId="{671078D2-4C74-4102-B327-BF27B227382B}" srcOrd="0" destOrd="0" presId="urn:microsoft.com/office/officeart/2005/8/layout/matrix3"/>
    <dgm:cxn modelId="{16B33B79-84AD-44BD-92EE-303340716237}" type="presParOf" srcId="{CCE7FC32-349D-479D-B3E1-27D3A66EC5D7}" destId="{EEEB64F2-0ED5-4B8F-BC39-021266CBA023}" srcOrd="1" destOrd="0" presId="urn:microsoft.com/office/officeart/2005/8/layout/matrix3"/>
    <dgm:cxn modelId="{D13369A9-5333-4AD2-9702-601154ED2B3B}" type="presParOf" srcId="{CCE7FC32-349D-479D-B3E1-27D3A66EC5D7}" destId="{3A305A9B-7E76-4C56-8811-35ABAB423747}" srcOrd="2" destOrd="0" presId="urn:microsoft.com/office/officeart/2005/8/layout/matrix3"/>
    <dgm:cxn modelId="{F4EFD48A-0AFF-4920-A1BF-AC18AC5083D2}" type="presParOf" srcId="{CCE7FC32-349D-479D-B3E1-27D3A66EC5D7}" destId="{A7A64D87-57D0-4F80-8BF7-058053A9AD71}" srcOrd="3" destOrd="0" presId="urn:microsoft.com/office/officeart/2005/8/layout/matrix3"/>
    <dgm:cxn modelId="{38A0BE54-7393-47ED-89ED-E89FDEE762CD}" type="presParOf" srcId="{CCE7FC32-349D-479D-B3E1-27D3A66EC5D7}" destId="{60E4D7FB-75EF-4AC5-8281-187A575175D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AF3D25-8444-4D67-B9C3-93861CEC1F79}" type="doc">
      <dgm:prSet loTypeId="urn:microsoft.com/office/officeart/2005/8/layout/chart3" loCatId="cycle" qsTypeId="urn:microsoft.com/office/officeart/2005/8/quickstyle/simple1" qsCatId="simple" csTypeId="urn:microsoft.com/office/officeart/2005/8/colors/accent3_2" csCatId="accent3" phldr="1"/>
      <dgm:spPr/>
      <dgm:t>
        <a:bodyPr/>
        <a:lstStyle/>
        <a:p>
          <a:endParaRPr lang="en-US"/>
        </a:p>
      </dgm:t>
    </dgm:pt>
    <dgm:pt modelId="{6C866DE9-BAE5-4F37-9D3E-66A915786D84}">
      <dgm:prSet custT="1"/>
      <dgm:spPr>
        <a:solidFill>
          <a:schemeClr val="bg2">
            <a:lumMod val="75000"/>
          </a:schemeClr>
        </a:solidFill>
      </dgm:spPr>
      <dgm:t>
        <a:bodyPr/>
        <a:lstStyle/>
        <a:p>
          <a:r>
            <a:rPr lang="en-GB" sz="1100">
              <a:latin typeface="Avenir Medium" panose="02000503020000020003"/>
            </a:rPr>
            <a:t>People who</a:t>
          </a:r>
          <a:r>
            <a:rPr lang="en-GB" sz="1100" i="1">
              <a:latin typeface="Avenir Medium" panose="02000503020000020003"/>
            </a:rPr>
            <a:t> </a:t>
          </a:r>
          <a:r>
            <a:rPr lang="en-GB" sz="1100">
              <a:latin typeface="Avenir Medium" panose="02000503020000020003"/>
            </a:rPr>
            <a:t>understand their life’s purpose tend to be more optimistic, well connected and happier individuals who are more engaged with life </a:t>
          </a:r>
          <a:endParaRPr lang="en-US" sz="1100">
            <a:latin typeface="Avenir Medium" panose="02000503020000020003"/>
          </a:endParaRPr>
        </a:p>
      </dgm:t>
    </dgm:pt>
    <dgm:pt modelId="{C543A429-811B-4CE5-AC35-89B5FF3B2149}" type="parTrans" cxnId="{6EEC0330-949C-4362-8FC9-19FC946332F1}">
      <dgm:prSet/>
      <dgm:spPr/>
      <dgm:t>
        <a:bodyPr/>
        <a:lstStyle/>
        <a:p>
          <a:endParaRPr lang="en-US" sz="1100">
            <a:latin typeface="Avenir Medium" panose="02000503020000020003"/>
          </a:endParaRPr>
        </a:p>
      </dgm:t>
    </dgm:pt>
    <dgm:pt modelId="{26467043-8537-4223-AC73-B910B4C405FC}" type="sibTrans" cxnId="{6EEC0330-949C-4362-8FC9-19FC946332F1}">
      <dgm:prSet/>
      <dgm:spPr/>
      <dgm:t>
        <a:bodyPr/>
        <a:lstStyle/>
        <a:p>
          <a:endParaRPr lang="en-US" sz="1100">
            <a:latin typeface="Avenir Medium" panose="02000503020000020003"/>
          </a:endParaRPr>
        </a:p>
      </dgm:t>
    </dgm:pt>
    <dgm:pt modelId="{94CD0300-E4B3-4DA0-9DE0-33EE47EE88DE}">
      <dgm:prSet custT="1"/>
      <dgm:spPr>
        <a:solidFill>
          <a:schemeClr val="bg2">
            <a:lumMod val="75000"/>
          </a:schemeClr>
        </a:solidFill>
      </dgm:spPr>
      <dgm:t>
        <a:bodyPr/>
        <a:lstStyle/>
        <a:p>
          <a:r>
            <a:rPr lang="en-GB" sz="1100" dirty="0">
              <a:latin typeface="Avenir Medium" panose="02000503020000020003"/>
            </a:rPr>
            <a:t>Can be associated with getting older as people have had the time to experience more, so they have more meaningful memories </a:t>
          </a:r>
          <a:endParaRPr lang="en-US" sz="1100" dirty="0">
            <a:latin typeface="Avenir Medium" panose="02000503020000020003"/>
          </a:endParaRPr>
        </a:p>
      </dgm:t>
    </dgm:pt>
    <dgm:pt modelId="{D4E4EB97-BA38-42F6-8B69-8DD22D75E2B1}" type="parTrans" cxnId="{D64FF347-A2BC-44C6-84DF-2A4594D26D16}">
      <dgm:prSet/>
      <dgm:spPr/>
      <dgm:t>
        <a:bodyPr/>
        <a:lstStyle/>
        <a:p>
          <a:endParaRPr lang="en-US" sz="1100">
            <a:latin typeface="Avenir Medium" panose="02000503020000020003"/>
          </a:endParaRPr>
        </a:p>
      </dgm:t>
    </dgm:pt>
    <dgm:pt modelId="{454F5FB9-2048-42DC-BD6B-5D866D5E386F}" type="sibTrans" cxnId="{D64FF347-A2BC-44C6-84DF-2A4594D26D16}">
      <dgm:prSet/>
      <dgm:spPr/>
      <dgm:t>
        <a:bodyPr/>
        <a:lstStyle/>
        <a:p>
          <a:endParaRPr lang="en-US" sz="1100">
            <a:latin typeface="Avenir Medium" panose="02000503020000020003"/>
          </a:endParaRPr>
        </a:p>
      </dgm:t>
    </dgm:pt>
    <dgm:pt modelId="{AE2A4E3B-596F-43A8-80B8-87C42E41522E}">
      <dgm:prSet custT="1"/>
      <dgm:spPr>
        <a:solidFill>
          <a:schemeClr val="bg2">
            <a:lumMod val="75000"/>
          </a:schemeClr>
        </a:solidFill>
      </dgm:spPr>
      <dgm:t>
        <a:bodyPr/>
        <a:lstStyle/>
        <a:p>
          <a:r>
            <a:rPr lang="en-GB" sz="1100">
              <a:latin typeface="Avenir Medium" panose="02000503020000020003"/>
            </a:rPr>
            <a:t>Leaving a charitable bequest encourages a person to think about their life and what is important to them</a:t>
          </a:r>
          <a:endParaRPr lang="en-US" sz="1100">
            <a:latin typeface="Avenir Medium" panose="02000503020000020003"/>
          </a:endParaRPr>
        </a:p>
      </dgm:t>
    </dgm:pt>
    <dgm:pt modelId="{CE092F30-405E-4423-BFA9-F26A83699EA1}" type="parTrans" cxnId="{892E7D5D-952B-415E-BBB5-CEDB1D6B6B53}">
      <dgm:prSet/>
      <dgm:spPr/>
      <dgm:t>
        <a:bodyPr/>
        <a:lstStyle/>
        <a:p>
          <a:endParaRPr lang="en-US" sz="1100">
            <a:latin typeface="Avenir Medium" panose="02000503020000020003"/>
          </a:endParaRPr>
        </a:p>
      </dgm:t>
    </dgm:pt>
    <dgm:pt modelId="{1EDE6242-AD57-4C62-84B9-C8019B9BB6C5}" type="sibTrans" cxnId="{892E7D5D-952B-415E-BBB5-CEDB1D6B6B53}">
      <dgm:prSet/>
      <dgm:spPr/>
      <dgm:t>
        <a:bodyPr/>
        <a:lstStyle/>
        <a:p>
          <a:endParaRPr lang="en-US" sz="1100">
            <a:latin typeface="Avenir Medium" panose="02000503020000020003"/>
          </a:endParaRPr>
        </a:p>
      </dgm:t>
    </dgm:pt>
    <dgm:pt modelId="{011887FE-5932-4C38-BFE5-4E934B816F9E}">
      <dgm:prSet custT="1"/>
      <dgm:spPr>
        <a:solidFill>
          <a:schemeClr val="bg2">
            <a:lumMod val="75000"/>
          </a:schemeClr>
        </a:solidFill>
      </dgm:spPr>
      <dgm:t>
        <a:bodyPr/>
        <a:lstStyle/>
        <a:p>
          <a:r>
            <a:rPr lang="en-GB" sz="1100" dirty="0">
              <a:latin typeface="Avenir Medium" panose="02000503020000020003"/>
            </a:rPr>
            <a:t>There is also a greater sense of meaning in the act of leaving a charitable bequest - it provides a way for people to make a difference after they are gone enhancing a person’s purpose in life</a:t>
          </a:r>
          <a:endParaRPr lang="en-US" sz="1100" dirty="0">
            <a:latin typeface="Avenir Medium" panose="02000503020000020003"/>
          </a:endParaRPr>
        </a:p>
      </dgm:t>
    </dgm:pt>
    <dgm:pt modelId="{02A9506B-1600-41A8-8661-8772AACB05F0}" type="parTrans" cxnId="{2AAB1AB1-0304-432B-A1B1-27EEE9252B97}">
      <dgm:prSet/>
      <dgm:spPr/>
      <dgm:t>
        <a:bodyPr/>
        <a:lstStyle/>
        <a:p>
          <a:endParaRPr lang="en-US" sz="1100">
            <a:latin typeface="Avenir Medium" panose="02000503020000020003"/>
          </a:endParaRPr>
        </a:p>
      </dgm:t>
    </dgm:pt>
    <dgm:pt modelId="{62F3E963-B03C-4DCA-A73C-4713CAAA15DC}" type="sibTrans" cxnId="{2AAB1AB1-0304-432B-A1B1-27EEE9252B97}">
      <dgm:prSet/>
      <dgm:spPr/>
      <dgm:t>
        <a:bodyPr/>
        <a:lstStyle/>
        <a:p>
          <a:endParaRPr lang="en-US" sz="1100">
            <a:latin typeface="Avenir Medium" panose="02000503020000020003"/>
          </a:endParaRPr>
        </a:p>
      </dgm:t>
    </dgm:pt>
    <dgm:pt modelId="{73AD3AFC-C0E0-4DA6-873C-A3AC97CC5CC0}">
      <dgm:prSet custT="1"/>
      <dgm:spPr>
        <a:solidFill>
          <a:schemeClr val="bg2">
            <a:lumMod val="75000"/>
          </a:schemeClr>
        </a:solidFill>
      </dgm:spPr>
      <dgm:t>
        <a:bodyPr/>
        <a:lstStyle/>
        <a:p>
          <a:r>
            <a:rPr lang="en-GB" sz="1100" dirty="0">
              <a:latin typeface="Avenir Medium" panose="02000503020000020003"/>
            </a:rPr>
            <a:t>It is becoming more important for charities to have compassionate conversations that are considered meaningful with their supporters - focusing on what is important in life (and after death) to a person</a:t>
          </a:r>
          <a:endParaRPr lang="en-US" sz="1100" dirty="0">
            <a:latin typeface="Avenir Medium" panose="02000503020000020003"/>
          </a:endParaRPr>
        </a:p>
      </dgm:t>
    </dgm:pt>
    <dgm:pt modelId="{AA02E954-F5CD-4285-B309-905D41B04AE5}" type="parTrans" cxnId="{C5858A25-9A7F-4B59-B08C-B50ED62E81AB}">
      <dgm:prSet/>
      <dgm:spPr/>
      <dgm:t>
        <a:bodyPr/>
        <a:lstStyle/>
        <a:p>
          <a:endParaRPr lang="en-US" sz="1100">
            <a:latin typeface="Avenir Medium" panose="02000503020000020003"/>
          </a:endParaRPr>
        </a:p>
      </dgm:t>
    </dgm:pt>
    <dgm:pt modelId="{247B0BF1-415D-439B-B442-A0788085C246}" type="sibTrans" cxnId="{C5858A25-9A7F-4B59-B08C-B50ED62E81AB}">
      <dgm:prSet/>
      <dgm:spPr/>
      <dgm:t>
        <a:bodyPr/>
        <a:lstStyle/>
        <a:p>
          <a:endParaRPr lang="en-US" sz="1100">
            <a:latin typeface="Avenir Medium" panose="02000503020000020003"/>
          </a:endParaRPr>
        </a:p>
      </dgm:t>
    </dgm:pt>
    <dgm:pt modelId="{DDE2605A-0B79-4994-B569-565AB9C7A9C9}" type="pres">
      <dgm:prSet presAssocID="{9EAF3D25-8444-4D67-B9C3-93861CEC1F79}" presName="compositeShape" presStyleCnt="0">
        <dgm:presLayoutVars>
          <dgm:chMax val="7"/>
          <dgm:dir/>
          <dgm:resizeHandles val="exact"/>
        </dgm:presLayoutVars>
      </dgm:prSet>
      <dgm:spPr/>
    </dgm:pt>
    <dgm:pt modelId="{6C5A27F2-925D-4B4D-BD37-0F5869BBA1E8}" type="pres">
      <dgm:prSet presAssocID="{9EAF3D25-8444-4D67-B9C3-93861CEC1F79}" presName="wedge1" presStyleLbl="node1" presStyleIdx="0" presStyleCnt="5"/>
      <dgm:spPr/>
    </dgm:pt>
    <dgm:pt modelId="{C836BC4A-BED5-4EB4-8092-6ECFB3763419}" type="pres">
      <dgm:prSet presAssocID="{9EAF3D25-8444-4D67-B9C3-93861CEC1F79}" presName="wedge1Tx" presStyleLbl="node1" presStyleIdx="0" presStyleCnt="5">
        <dgm:presLayoutVars>
          <dgm:chMax val="0"/>
          <dgm:chPref val="0"/>
          <dgm:bulletEnabled val="1"/>
        </dgm:presLayoutVars>
      </dgm:prSet>
      <dgm:spPr/>
    </dgm:pt>
    <dgm:pt modelId="{A33F05B0-B0F5-4D5E-84C1-94CB5B66A827}" type="pres">
      <dgm:prSet presAssocID="{9EAF3D25-8444-4D67-B9C3-93861CEC1F79}" presName="wedge2" presStyleLbl="node1" presStyleIdx="1" presStyleCnt="5"/>
      <dgm:spPr/>
    </dgm:pt>
    <dgm:pt modelId="{009F4920-C50F-4CCC-A693-619A1C2D8FC2}" type="pres">
      <dgm:prSet presAssocID="{9EAF3D25-8444-4D67-B9C3-93861CEC1F79}" presName="wedge2Tx" presStyleLbl="node1" presStyleIdx="1" presStyleCnt="5">
        <dgm:presLayoutVars>
          <dgm:chMax val="0"/>
          <dgm:chPref val="0"/>
          <dgm:bulletEnabled val="1"/>
        </dgm:presLayoutVars>
      </dgm:prSet>
      <dgm:spPr/>
    </dgm:pt>
    <dgm:pt modelId="{EBE29519-1437-4808-B834-E2C13E4917E3}" type="pres">
      <dgm:prSet presAssocID="{9EAF3D25-8444-4D67-B9C3-93861CEC1F79}" presName="wedge3" presStyleLbl="node1" presStyleIdx="2" presStyleCnt="5"/>
      <dgm:spPr/>
    </dgm:pt>
    <dgm:pt modelId="{ED6659C1-DEA3-40B5-9A93-5B8859DE7A4A}" type="pres">
      <dgm:prSet presAssocID="{9EAF3D25-8444-4D67-B9C3-93861CEC1F79}" presName="wedge3Tx" presStyleLbl="node1" presStyleIdx="2" presStyleCnt="5">
        <dgm:presLayoutVars>
          <dgm:chMax val="0"/>
          <dgm:chPref val="0"/>
          <dgm:bulletEnabled val="1"/>
        </dgm:presLayoutVars>
      </dgm:prSet>
      <dgm:spPr/>
    </dgm:pt>
    <dgm:pt modelId="{DFD9F081-7F03-4346-A1EF-7AFEB4C89C83}" type="pres">
      <dgm:prSet presAssocID="{9EAF3D25-8444-4D67-B9C3-93861CEC1F79}" presName="wedge4" presStyleLbl="node1" presStyleIdx="3" presStyleCnt="5"/>
      <dgm:spPr/>
    </dgm:pt>
    <dgm:pt modelId="{8AB98E1A-56C0-4F05-89EA-41D735B23607}" type="pres">
      <dgm:prSet presAssocID="{9EAF3D25-8444-4D67-B9C3-93861CEC1F79}" presName="wedge4Tx" presStyleLbl="node1" presStyleIdx="3" presStyleCnt="5">
        <dgm:presLayoutVars>
          <dgm:chMax val="0"/>
          <dgm:chPref val="0"/>
          <dgm:bulletEnabled val="1"/>
        </dgm:presLayoutVars>
      </dgm:prSet>
      <dgm:spPr/>
    </dgm:pt>
    <dgm:pt modelId="{D87E7C1C-423E-4F9F-8DE7-B2FCC939713C}" type="pres">
      <dgm:prSet presAssocID="{9EAF3D25-8444-4D67-B9C3-93861CEC1F79}" presName="wedge5" presStyleLbl="node1" presStyleIdx="4" presStyleCnt="5"/>
      <dgm:spPr/>
    </dgm:pt>
    <dgm:pt modelId="{C2A1EC16-863D-4942-B4AD-80A13F1FA3B1}" type="pres">
      <dgm:prSet presAssocID="{9EAF3D25-8444-4D67-B9C3-93861CEC1F79}" presName="wedge5Tx" presStyleLbl="node1" presStyleIdx="4" presStyleCnt="5">
        <dgm:presLayoutVars>
          <dgm:chMax val="0"/>
          <dgm:chPref val="0"/>
          <dgm:bulletEnabled val="1"/>
        </dgm:presLayoutVars>
      </dgm:prSet>
      <dgm:spPr/>
    </dgm:pt>
  </dgm:ptLst>
  <dgm:cxnLst>
    <dgm:cxn modelId="{C1F41B04-E983-4727-9F08-9AC6D9FC5902}" type="presOf" srcId="{011887FE-5932-4C38-BFE5-4E934B816F9E}" destId="{8AB98E1A-56C0-4F05-89EA-41D735B23607}" srcOrd="1" destOrd="0" presId="urn:microsoft.com/office/officeart/2005/8/layout/chart3"/>
    <dgm:cxn modelId="{02192E11-91AA-4D84-8E24-99A7A9C44D86}" type="presOf" srcId="{AE2A4E3B-596F-43A8-80B8-87C42E41522E}" destId="{ED6659C1-DEA3-40B5-9A93-5B8859DE7A4A}" srcOrd="1" destOrd="0" presId="urn:microsoft.com/office/officeart/2005/8/layout/chart3"/>
    <dgm:cxn modelId="{34AFD61E-2764-41B5-B314-70666FFBBC5D}" type="presOf" srcId="{9EAF3D25-8444-4D67-B9C3-93861CEC1F79}" destId="{DDE2605A-0B79-4994-B569-565AB9C7A9C9}" srcOrd="0" destOrd="0" presId="urn:microsoft.com/office/officeart/2005/8/layout/chart3"/>
    <dgm:cxn modelId="{C5858A25-9A7F-4B59-B08C-B50ED62E81AB}" srcId="{9EAF3D25-8444-4D67-B9C3-93861CEC1F79}" destId="{73AD3AFC-C0E0-4DA6-873C-A3AC97CC5CC0}" srcOrd="4" destOrd="0" parTransId="{AA02E954-F5CD-4285-B309-905D41B04AE5}" sibTransId="{247B0BF1-415D-439B-B442-A0788085C246}"/>
    <dgm:cxn modelId="{567BC52C-01D0-4241-99E2-AC806E55E29B}" type="presOf" srcId="{94CD0300-E4B3-4DA0-9DE0-33EE47EE88DE}" destId="{009F4920-C50F-4CCC-A693-619A1C2D8FC2}" srcOrd="1" destOrd="0" presId="urn:microsoft.com/office/officeart/2005/8/layout/chart3"/>
    <dgm:cxn modelId="{9DDAC72F-D163-4CF7-A899-35C1F24F36A6}" type="presOf" srcId="{6C866DE9-BAE5-4F37-9D3E-66A915786D84}" destId="{6C5A27F2-925D-4B4D-BD37-0F5869BBA1E8}" srcOrd="0" destOrd="0" presId="urn:microsoft.com/office/officeart/2005/8/layout/chart3"/>
    <dgm:cxn modelId="{6EEC0330-949C-4362-8FC9-19FC946332F1}" srcId="{9EAF3D25-8444-4D67-B9C3-93861CEC1F79}" destId="{6C866DE9-BAE5-4F37-9D3E-66A915786D84}" srcOrd="0" destOrd="0" parTransId="{C543A429-811B-4CE5-AC35-89B5FF3B2149}" sibTransId="{26467043-8537-4223-AC73-B910B4C405FC}"/>
    <dgm:cxn modelId="{D64FF347-A2BC-44C6-84DF-2A4594D26D16}" srcId="{9EAF3D25-8444-4D67-B9C3-93861CEC1F79}" destId="{94CD0300-E4B3-4DA0-9DE0-33EE47EE88DE}" srcOrd="1" destOrd="0" parTransId="{D4E4EB97-BA38-42F6-8B69-8DD22D75E2B1}" sibTransId="{454F5FB9-2048-42DC-BD6B-5D866D5E386F}"/>
    <dgm:cxn modelId="{E07DA54A-3C5D-4290-BE8A-F1C21A69CC54}" type="presOf" srcId="{AE2A4E3B-596F-43A8-80B8-87C42E41522E}" destId="{EBE29519-1437-4808-B834-E2C13E4917E3}" srcOrd="0" destOrd="0" presId="urn:microsoft.com/office/officeart/2005/8/layout/chart3"/>
    <dgm:cxn modelId="{892E7D5D-952B-415E-BBB5-CEDB1D6B6B53}" srcId="{9EAF3D25-8444-4D67-B9C3-93861CEC1F79}" destId="{AE2A4E3B-596F-43A8-80B8-87C42E41522E}" srcOrd="2" destOrd="0" parTransId="{CE092F30-405E-4423-BFA9-F26A83699EA1}" sibTransId="{1EDE6242-AD57-4C62-84B9-C8019B9BB6C5}"/>
    <dgm:cxn modelId="{3F2F7785-41B6-4F37-A868-B83C29A2448B}" type="presOf" srcId="{94CD0300-E4B3-4DA0-9DE0-33EE47EE88DE}" destId="{A33F05B0-B0F5-4D5E-84C1-94CB5B66A827}" srcOrd="0" destOrd="0" presId="urn:microsoft.com/office/officeart/2005/8/layout/chart3"/>
    <dgm:cxn modelId="{19FBCF8E-46B5-4134-AD49-53E002B0E060}" type="presOf" srcId="{011887FE-5932-4C38-BFE5-4E934B816F9E}" destId="{DFD9F081-7F03-4346-A1EF-7AFEB4C89C83}" srcOrd="0" destOrd="0" presId="urn:microsoft.com/office/officeart/2005/8/layout/chart3"/>
    <dgm:cxn modelId="{206B4AA5-D3CC-4D2A-B740-ACF9A1FD53AC}" type="presOf" srcId="{73AD3AFC-C0E0-4DA6-873C-A3AC97CC5CC0}" destId="{C2A1EC16-863D-4942-B4AD-80A13F1FA3B1}" srcOrd="1" destOrd="0" presId="urn:microsoft.com/office/officeart/2005/8/layout/chart3"/>
    <dgm:cxn modelId="{2AAB1AB1-0304-432B-A1B1-27EEE9252B97}" srcId="{9EAF3D25-8444-4D67-B9C3-93861CEC1F79}" destId="{011887FE-5932-4C38-BFE5-4E934B816F9E}" srcOrd="3" destOrd="0" parTransId="{02A9506B-1600-41A8-8661-8772AACB05F0}" sibTransId="{62F3E963-B03C-4DCA-A73C-4713CAAA15DC}"/>
    <dgm:cxn modelId="{921A27E0-E783-42D0-BB43-B3B396B8181B}" type="presOf" srcId="{73AD3AFC-C0E0-4DA6-873C-A3AC97CC5CC0}" destId="{D87E7C1C-423E-4F9F-8DE7-B2FCC939713C}" srcOrd="0" destOrd="0" presId="urn:microsoft.com/office/officeart/2005/8/layout/chart3"/>
    <dgm:cxn modelId="{551681EE-8B12-4040-9885-93B3D8148E1A}" type="presOf" srcId="{6C866DE9-BAE5-4F37-9D3E-66A915786D84}" destId="{C836BC4A-BED5-4EB4-8092-6ECFB3763419}" srcOrd="1" destOrd="0" presId="urn:microsoft.com/office/officeart/2005/8/layout/chart3"/>
    <dgm:cxn modelId="{A2EC2762-5D2E-45E9-A6FB-5BC141CAE9AE}" type="presParOf" srcId="{DDE2605A-0B79-4994-B569-565AB9C7A9C9}" destId="{6C5A27F2-925D-4B4D-BD37-0F5869BBA1E8}" srcOrd="0" destOrd="0" presId="urn:microsoft.com/office/officeart/2005/8/layout/chart3"/>
    <dgm:cxn modelId="{C25D59FD-40D3-4D7A-92B7-20071006D8D7}" type="presParOf" srcId="{DDE2605A-0B79-4994-B569-565AB9C7A9C9}" destId="{C836BC4A-BED5-4EB4-8092-6ECFB3763419}" srcOrd="1" destOrd="0" presId="urn:microsoft.com/office/officeart/2005/8/layout/chart3"/>
    <dgm:cxn modelId="{F8207F9A-6B82-4A29-A3A2-70787B47C600}" type="presParOf" srcId="{DDE2605A-0B79-4994-B569-565AB9C7A9C9}" destId="{A33F05B0-B0F5-4D5E-84C1-94CB5B66A827}" srcOrd="2" destOrd="0" presId="urn:microsoft.com/office/officeart/2005/8/layout/chart3"/>
    <dgm:cxn modelId="{15A29EC8-64DC-4878-A0C0-68B32C215EF7}" type="presParOf" srcId="{DDE2605A-0B79-4994-B569-565AB9C7A9C9}" destId="{009F4920-C50F-4CCC-A693-619A1C2D8FC2}" srcOrd="3" destOrd="0" presId="urn:microsoft.com/office/officeart/2005/8/layout/chart3"/>
    <dgm:cxn modelId="{EC13BF4B-7406-484F-B998-6B8811021240}" type="presParOf" srcId="{DDE2605A-0B79-4994-B569-565AB9C7A9C9}" destId="{EBE29519-1437-4808-B834-E2C13E4917E3}" srcOrd="4" destOrd="0" presId="urn:microsoft.com/office/officeart/2005/8/layout/chart3"/>
    <dgm:cxn modelId="{22C39C5D-562B-4F63-B7C1-21FC76B4944A}" type="presParOf" srcId="{DDE2605A-0B79-4994-B569-565AB9C7A9C9}" destId="{ED6659C1-DEA3-40B5-9A93-5B8859DE7A4A}" srcOrd="5" destOrd="0" presId="urn:microsoft.com/office/officeart/2005/8/layout/chart3"/>
    <dgm:cxn modelId="{72F67E58-44E9-4227-BF4E-4A3E6CB903AD}" type="presParOf" srcId="{DDE2605A-0B79-4994-B569-565AB9C7A9C9}" destId="{DFD9F081-7F03-4346-A1EF-7AFEB4C89C83}" srcOrd="6" destOrd="0" presId="urn:microsoft.com/office/officeart/2005/8/layout/chart3"/>
    <dgm:cxn modelId="{0C1D51D8-AD2D-4F92-B529-18D1CE4C852B}" type="presParOf" srcId="{DDE2605A-0B79-4994-B569-565AB9C7A9C9}" destId="{8AB98E1A-56C0-4F05-89EA-41D735B23607}" srcOrd="7" destOrd="0" presId="urn:microsoft.com/office/officeart/2005/8/layout/chart3"/>
    <dgm:cxn modelId="{CE4E3452-D6A3-4DF7-9A6C-C07E513A1687}" type="presParOf" srcId="{DDE2605A-0B79-4994-B569-565AB9C7A9C9}" destId="{D87E7C1C-423E-4F9F-8DE7-B2FCC939713C}" srcOrd="8" destOrd="0" presId="urn:microsoft.com/office/officeart/2005/8/layout/chart3"/>
    <dgm:cxn modelId="{287BC914-4FC8-4353-8744-CF3B713D4335}" type="presParOf" srcId="{DDE2605A-0B79-4994-B569-565AB9C7A9C9}" destId="{C2A1EC16-863D-4942-B4AD-80A13F1FA3B1}" srcOrd="9" destOrd="0" presId="urn:microsoft.com/office/officeart/2005/8/layout/char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B604CB-C257-4B92-853A-D2718C574B3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E9803A3-F9D1-4C13-998A-CA91C17ED697}">
      <dgm:prSet custT="1"/>
      <dgm:spPr/>
      <dgm:t>
        <a:bodyPr/>
        <a:lstStyle/>
        <a:p>
          <a:pPr>
            <a:lnSpc>
              <a:spcPct val="100000"/>
            </a:lnSpc>
          </a:pPr>
          <a:r>
            <a:rPr lang="en-GB" sz="1600" dirty="0">
              <a:solidFill>
                <a:schemeClr val="bg2">
                  <a:lumMod val="75000"/>
                </a:schemeClr>
              </a:solidFill>
              <a:latin typeface="Avenir Medium" panose="02000503020000020003"/>
            </a:rPr>
            <a:t>The results showed that if people feel a deep connection with the charity </a:t>
          </a:r>
          <a:r>
            <a:rPr lang="en-GB" sz="1600" i="1" dirty="0">
              <a:solidFill>
                <a:schemeClr val="bg2">
                  <a:lumMod val="75000"/>
                </a:schemeClr>
              </a:solidFill>
              <a:latin typeface="Avenir Medium" panose="02000503020000020003"/>
            </a:rPr>
            <a:t>and</a:t>
          </a:r>
          <a:r>
            <a:rPr lang="en-GB" sz="1600" dirty="0">
              <a:solidFill>
                <a:schemeClr val="bg2">
                  <a:lumMod val="75000"/>
                </a:schemeClr>
              </a:solidFill>
              <a:latin typeface="Avenir Medium" panose="02000503020000020003"/>
            </a:rPr>
            <a:t> they identify strongly with the charity and its work, </a:t>
          </a:r>
          <a:r>
            <a:rPr lang="en-GB" sz="1600" i="1" dirty="0">
              <a:solidFill>
                <a:schemeClr val="bg2">
                  <a:lumMod val="75000"/>
                </a:schemeClr>
              </a:solidFill>
              <a:latin typeface="Avenir Medium" panose="02000503020000020003"/>
            </a:rPr>
            <a:t>and</a:t>
          </a:r>
          <a:r>
            <a:rPr lang="en-GB" sz="1600" dirty="0">
              <a:solidFill>
                <a:schemeClr val="bg2">
                  <a:lumMod val="75000"/>
                </a:schemeClr>
              </a:solidFill>
              <a:latin typeface="Avenir Medium" panose="02000503020000020003"/>
            </a:rPr>
            <a:t> they believe their gift will make a difference, they are more likely to include a charitable bequest in their Will. But at the same time, for that gift to materialise, they must also be more ‘other- focused’. </a:t>
          </a:r>
          <a:endParaRPr lang="en-US" sz="1600" dirty="0">
            <a:solidFill>
              <a:schemeClr val="bg2">
                <a:lumMod val="75000"/>
              </a:schemeClr>
            </a:solidFill>
            <a:latin typeface="Avenir Medium" panose="02000503020000020003"/>
          </a:endParaRPr>
        </a:p>
      </dgm:t>
    </dgm:pt>
    <dgm:pt modelId="{56EB8818-93AB-41A1-BEA4-CF1A800E1C76}" type="parTrans" cxnId="{001E85AB-35D5-4F66-8DBB-FB8BB6BB0CBD}">
      <dgm:prSet/>
      <dgm:spPr/>
      <dgm:t>
        <a:bodyPr/>
        <a:lstStyle/>
        <a:p>
          <a:endParaRPr lang="en-US" sz="1600">
            <a:solidFill>
              <a:schemeClr val="bg2">
                <a:lumMod val="75000"/>
              </a:schemeClr>
            </a:solidFill>
            <a:latin typeface="Avenir Medium" panose="02000503020000020003"/>
          </a:endParaRPr>
        </a:p>
      </dgm:t>
    </dgm:pt>
    <dgm:pt modelId="{1778E67D-E9C7-46B0-A53E-EDF9849B7BD9}" type="sibTrans" cxnId="{001E85AB-35D5-4F66-8DBB-FB8BB6BB0CBD}">
      <dgm:prSet/>
      <dgm:spPr/>
      <dgm:t>
        <a:bodyPr/>
        <a:lstStyle/>
        <a:p>
          <a:endParaRPr lang="en-US" sz="1600">
            <a:solidFill>
              <a:schemeClr val="bg2">
                <a:lumMod val="75000"/>
              </a:schemeClr>
            </a:solidFill>
            <a:latin typeface="Avenir Medium" panose="02000503020000020003"/>
          </a:endParaRPr>
        </a:p>
      </dgm:t>
    </dgm:pt>
    <dgm:pt modelId="{D9691262-2FEE-4B96-8600-BC85A9DFE720}">
      <dgm:prSet custT="1"/>
      <dgm:spPr/>
      <dgm:t>
        <a:bodyPr/>
        <a:lstStyle/>
        <a:p>
          <a:pPr>
            <a:lnSpc>
              <a:spcPct val="100000"/>
            </a:lnSpc>
          </a:pPr>
          <a:r>
            <a:rPr lang="en-GB" sz="1600" dirty="0">
              <a:solidFill>
                <a:schemeClr val="bg2">
                  <a:lumMod val="75000"/>
                </a:schemeClr>
              </a:solidFill>
              <a:latin typeface="Avenir Medium" panose="02000503020000020003"/>
            </a:rPr>
            <a:t>However, if a supporter does </a:t>
          </a:r>
          <a:r>
            <a:rPr lang="en-GB" sz="1600" i="1" dirty="0">
              <a:solidFill>
                <a:schemeClr val="bg2">
                  <a:lumMod val="75000"/>
                </a:schemeClr>
              </a:solidFill>
              <a:latin typeface="Avenir Medium" panose="02000503020000020003"/>
            </a:rPr>
            <a:t>not</a:t>
          </a:r>
          <a:r>
            <a:rPr lang="en-GB" sz="1600" dirty="0">
              <a:solidFill>
                <a:schemeClr val="bg2">
                  <a:lumMod val="75000"/>
                </a:schemeClr>
              </a:solidFill>
              <a:latin typeface="Avenir Medium" panose="02000503020000020003"/>
            </a:rPr>
            <a:t> understand the difference their gift can make, but they </a:t>
          </a:r>
          <a:r>
            <a:rPr lang="en-GB" sz="1600" i="1" dirty="0">
              <a:solidFill>
                <a:schemeClr val="bg2">
                  <a:lumMod val="75000"/>
                </a:schemeClr>
              </a:solidFill>
              <a:latin typeface="Avenir Medium" panose="02000503020000020003"/>
            </a:rPr>
            <a:t>still</a:t>
          </a:r>
          <a:r>
            <a:rPr lang="en-GB" sz="1600" dirty="0">
              <a:solidFill>
                <a:schemeClr val="bg2">
                  <a:lumMod val="75000"/>
                </a:schemeClr>
              </a:solidFill>
              <a:latin typeface="Avenir Medium" panose="02000503020000020003"/>
            </a:rPr>
            <a:t> have a deep connection with the charity </a:t>
          </a:r>
          <a:r>
            <a:rPr lang="en-GB" sz="1600" i="1" dirty="0">
              <a:solidFill>
                <a:schemeClr val="bg2">
                  <a:lumMod val="75000"/>
                </a:schemeClr>
              </a:solidFill>
              <a:latin typeface="Avenir Medium" panose="02000503020000020003"/>
            </a:rPr>
            <a:t>and</a:t>
          </a:r>
          <a:r>
            <a:rPr lang="en-GB" sz="1600" dirty="0">
              <a:solidFill>
                <a:schemeClr val="bg2">
                  <a:lumMod val="75000"/>
                </a:schemeClr>
              </a:solidFill>
              <a:latin typeface="Avenir Medium" panose="02000503020000020003"/>
            </a:rPr>
            <a:t> they identify strongly with the charity and its work, the decision to include a charitable bequest in their Will is then mediated by ‘interdependent self-construal’. </a:t>
          </a:r>
          <a:endParaRPr lang="en-US" sz="1600" dirty="0">
            <a:solidFill>
              <a:schemeClr val="bg2">
                <a:lumMod val="75000"/>
              </a:schemeClr>
            </a:solidFill>
            <a:latin typeface="Avenir Medium" panose="02000503020000020003"/>
          </a:endParaRPr>
        </a:p>
      </dgm:t>
    </dgm:pt>
    <dgm:pt modelId="{2BB5808E-3E0E-4553-9CB8-1F0FFBE85F18}" type="parTrans" cxnId="{6F0C44E6-DE18-4C59-8F54-82CDB6CB92E8}">
      <dgm:prSet/>
      <dgm:spPr/>
      <dgm:t>
        <a:bodyPr/>
        <a:lstStyle/>
        <a:p>
          <a:endParaRPr lang="en-US" sz="1600">
            <a:solidFill>
              <a:schemeClr val="bg2">
                <a:lumMod val="75000"/>
              </a:schemeClr>
            </a:solidFill>
            <a:latin typeface="Avenir Medium" panose="02000503020000020003"/>
          </a:endParaRPr>
        </a:p>
      </dgm:t>
    </dgm:pt>
    <dgm:pt modelId="{B51CBD75-0DBB-4BF0-A997-2D7D506E59C8}" type="sibTrans" cxnId="{6F0C44E6-DE18-4C59-8F54-82CDB6CB92E8}">
      <dgm:prSet/>
      <dgm:spPr/>
      <dgm:t>
        <a:bodyPr/>
        <a:lstStyle/>
        <a:p>
          <a:endParaRPr lang="en-US" sz="1600">
            <a:solidFill>
              <a:schemeClr val="bg2">
                <a:lumMod val="75000"/>
              </a:schemeClr>
            </a:solidFill>
            <a:latin typeface="Avenir Medium" panose="02000503020000020003"/>
          </a:endParaRPr>
        </a:p>
      </dgm:t>
    </dgm:pt>
    <dgm:pt modelId="{A140508A-F74E-48C9-84E0-7353224053A9}" type="pres">
      <dgm:prSet presAssocID="{B1B604CB-C257-4B92-853A-D2718C574B30}" presName="root" presStyleCnt="0">
        <dgm:presLayoutVars>
          <dgm:dir/>
          <dgm:resizeHandles val="exact"/>
        </dgm:presLayoutVars>
      </dgm:prSet>
      <dgm:spPr/>
    </dgm:pt>
    <dgm:pt modelId="{E408599E-3CE4-4824-AF9D-5BD910E74B92}" type="pres">
      <dgm:prSet presAssocID="{8E9803A3-F9D1-4C13-998A-CA91C17ED697}" presName="compNode" presStyleCnt="0"/>
      <dgm:spPr/>
    </dgm:pt>
    <dgm:pt modelId="{0542C942-FDB9-4AFF-A53B-4599090B1522}" type="pres">
      <dgm:prSet presAssocID="{8E9803A3-F9D1-4C13-998A-CA91C17ED697}" presName="bgRect" presStyleLbl="bgShp" presStyleIdx="0" presStyleCnt="2" custScaleY="106552"/>
      <dgm:spPr>
        <a:solidFill>
          <a:schemeClr val="bg2">
            <a:lumMod val="40000"/>
            <a:lumOff val="60000"/>
          </a:schemeClr>
        </a:solidFill>
      </dgm:spPr>
    </dgm:pt>
    <dgm:pt modelId="{D8926345-C5B7-43C8-8764-B9A0ECA4B380}" type="pres">
      <dgm:prSet presAssocID="{8E9803A3-F9D1-4C13-998A-CA91C17ED697}" presName="iconRect" presStyleLbl="node1" presStyleIdx="0" presStyleCnt="2" custLinFactNeighborX="5414" custLinFactNeighborY="-1286"/>
      <dgm:spPr>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of people outline"/>
        </a:ext>
      </dgm:extLst>
    </dgm:pt>
    <dgm:pt modelId="{9B97A645-C816-4E7C-B86F-C66635CEB402}" type="pres">
      <dgm:prSet presAssocID="{8E9803A3-F9D1-4C13-998A-CA91C17ED697}" presName="spaceRect" presStyleCnt="0"/>
      <dgm:spPr/>
    </dgm:pt>
    <dgm:pt modelId="{BBD56AB3-ED3A-44A5-B62C-BDD0F1257EB7}" type="pres">
      <dgm:prSet presAssocID="{8E9803A3-F9D1-4C13-998A-CA91C17ED697}" presName="parTx" presStyleLbl="revTx" presStyleIdx="0" presStyleCnt="2" custScaleY="180154">
        <dgm:presLayoutVars>
          <dgm:chMax val="0"/>
          <dgm:chPref val="0"/>
        </dgm:presLayoutVars>
      </dgm:prSet>
      <dgm:spPr/>
    </dgm:pt>
    <dgm:pt modelId="{7F6EB63B-0F9D-4763-9BB6-81E3BC7579D2}" type="pres">
      <dgm:prSet presAssocID="{1778E67D-E9C7-46B0-A53E-EDF9849B7BD9}" presName="sibTrans" presStyleCnt="0"/>
      <dgm:spPr/>
    </dgm:pt>
    <dgm:pt modelId="{19CD299B-FBC4-4A5D-BC2D-46029C054822}" type="pres">
      <dgm:prSet presAssocID="{D9691262-2FEE-4B96-8600-BC85A9DFE720}" presName="compNode" presStyleCnt="0"/>
      <dgm:spPr/>
    </dgm:pt>
    <dgm:pt modelId="{E2251374-8A77-41F2-8B78-9F4E5D88DF39}" type="pres">
      <dgm:prSet presAssocID="{D9691262-2FEE-4B96-8600-BC85A9DFE720}" presName="bgRect" presStyleLbl="bgShp" presStyleIdx="1" presStyleCnt="2" custLinFactNeighborY="-32341"/>
      <dgm:spPr>
        <a:solidFill>
          <a:schemeClr val="bg2">
            <a:lumMod val="40000"/>
            <a:lumOff val="60000"/>
          </a:schemeClr>
        </a:solidFill>
      </dgm:spPr>
    </dgm:pt>
    <dgm:pt modelId="{F0203E12-17D5-4684-8B78-93649A9BDF6C}" type="pres">
      <dgm:prSet presAssocID="{D9691262-2FEE-4B96-8600-BC85A9DFE720}" presName="iconRect" presStyleLbl="node1" presStyleIdx="1" presStyleCnt="2" custLinFactNeighborX="2263" custLinFactNeighborY="-59934"/>
      <dgm:spPr>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ycle with people outline"/>
        </a:ext>
      </dgm:extLst>
    </dgm:pt>
    <dgm:pt modelId="{9A6EC23D-64B2-4EE7-B7AC-A2B183E10B0C}" type="pres">
      <dgm:prSet presAssocID="{D9691262-2FEE-4B96-8600-BC85A9DFE720}" presName="spaceRect" presStyleCnt="0"/>
      <dgm:spPr/>
    </dgm:pt>
    <dgm:pt modelId="{8B45FA46-A160-44F2-B840-6967DBAC45DE}" type="pres">
      <dgm:prSet presAssocID="{D9691262-2FEE-4B96-8600-BC85A9DFE720}" presName="parTx" presStyleLbl="revTx" presStyleIdx="1" presStyleCnt="2" custLinFactNeighborX="-1718" custLinFactNeighborY="-36073">
        <dgm:presLayoutVars>
          <dgm:chMax val="0"/>
          <dgm:chPref val="0"/>
        </dgm:presLayoutVars>
      </dgm:prSet>
      <dgm:spPr/>
    </dgm:pt>
  </dgm:ptLst>
  <dgm:cxnLst>
    <dgm:cxn modelId="{1788C966-43B7-424D-84A4-148D2EF7438B}" type="presOf" srcId="{B1B604CB-C257-4B92-853A-D2718C574B30}" destId="{A140508A-F74E-48C9-84E0-7353224053A9}" srcOrd="0" destOrd="0" presId="urn:microsoft.com/office/officeart/2018/2/layout/IconVerticalSolidList"/>
    <dgm:cxn modelId="{777C3C73-DA61-4CC2-AAA7-C29E39210744}" type="presOf" srcId="{D9691262-2FEE-4B96-8600-BC85A9DFE720}" destId="{8B45FA46-A160-44F2-B840-6967DBAC45DE}" srcOrd="0" destOrd="0" presId="urn:microsoft.com/office/officeart/2018/2/layout/IconVerticalSolidList"/>
    <dgm:cxn modelId="{001E85AB-35D5-4F66-8DBB-FB8BB6BB0CBD}" srcId="{B1B604CB-C257-4B92-853A-D2718C574B30}" destId="{8E9803A3-F9D1-4C13-998A-CA91C17ED697}" srcOrd="0" destOrd="0" parTransId="{56EB8818-93AB-41A1-BEA4-CF1A800E1C76}" sibTransId="{1778E67D-E9C7-46B0-A53E-EDF9849B7BD9}"/>
    <dgm:cxn modelId="{1D7323CB-21E5-48F2-A807-2F8A1CBD7A95}" type="presOf" srcId="{8E9803A3-F9D1-4C13-998A-CA91C17ED697}" destId="{BBD56AB3-ED3A-44A5-B62C-BDD0F1257EB7}" srcOrd="0" destOrd="0" presId="urn:microsoft.com/office/officeart/2018/2/layout/IconVerticalSolidList"/>
    <dgm:cxn modelId="{6F0C44E6-DE18-4C59-8F54-82CDB6CB92E8}" srcId="{B1B604CB-C257-4B92-853A-D2718C574B30}" destId="{D9691262-2FEE-4B96-8600-BC85A9DFE720}" srcOrd="1" destOrd="0" parTransId="{2BB5808E-3E0E-4553-9CB8-1F0FFBE85F18}" sibTransId="{B51CBD75-0DBB-4BF0-A997-2D7D506E59C8}"/>
    <dgm:cxn modelId="{24DFE50E-AE90-4681-8E84-9207EA41850B}" type="presParOf" srcId="{A140508A-F74E-48C9-84E0-7353224053A9}" destId="{E408599E-3CE4-4824-AF9D-5BD910E74B92}" srcOrd="0" destOrd="0" presId="urn:microsoft.com/office/officeart/2018/2/layout/IconVerticalSolidList"/>
    <dgm:cxn modelId="{68FE4B8C-CD93-447C-8C96-C34C78E6012A}" type="presParOf" srcId="{E408599E-3CE4-4824-AF9D-5BD910E74B92}" destId="{0542C942-FDB9-4AFF-A53B-4599090B1522}" srcOrd="0" destOrd="0" presId="urn:microsoft.com/office/officeart/2018/2/layout/IconVerticalSolidList"/>
    <dgm:cxn modelId="{515FFFB7-000A-4C10-A23B-5BE6671E3BC7}" type="presParOf" srcId="{E408599E-3CE4-4824-AF9D-5BD910E74B92}" destId="{D8926345-C5B7-43C8-8764-B9A0ECA4B380}" srcOrd="1" destOrd="0" presId="urn:microsoft.com/office/officeart/2018/2/layout/IconVerticalSolidList"/>
    <dgm:cxn modelId="{67156291-C9F1-480F-8B85-BD753A355E22}" type="presParOf" srcId="{E408599E-3CE4-4824-AF9D-5BD910E74B92}" destId="{9B97A645-C816-4E7C-B86F-C66635CEB402}" srcOrd="2" destOrd="0" presId="urn:microsoft.com/office/officeart/2018/2/layout/IconVerticalSolidList"/>
    <dgm:cxn modelId="{7ADDFBA7-C93C-483B-9A79-676DCD7A6C69}" type="presParOf" srcId="{E408599E-3CE4-4824-AF9D-5BD910E74B92}" destId="{BBD56AB3-ED3A-44A5-B62C-BDD0F1257EB7}" srcOrd="3" destOrd="0" presId="urn:microsoft.com/office/officeart/2018/2/layout/IconVerticalSolidList"/>
    <dgm:cxn modelId="{A8BEC43C-80B4-467E-AD38-FD6BB7F7DD50}" type="presParOf" srcId="{A140508A-F74E-48C9-84E0-7353224053A9}" destId="{7F6EB63B-0F9D-4763-9BB6-81E3BC7579D2}" srcOrd="1" destOrd="0" presId="urn:microsoft.com/office/officeart/2018/2/layout/IconVerticalSolidList"/>
    <dgm:cxn modelId="{33B14CFE-B3BC-4DDD-87F8-B2C774495BD3}" type="presParOf" srcId="{A140508A-F74E-48C9-84E0-7353224053A9}" destId="{19CD299B-FBC4-4A5D-BC2D-46029C054822}" srcOrd="2" destOrd="0" presId="urn:microsoft.com/office/officeart/2018/2/layout/IconVerticalSolidList"/>
    <dgm:cxn modelId="{04A7128A-8A36-454D-89AE-24F2A452E4FE}" type="presParOf" srcId="{19CD299B-FBC4-4A5D-BC2D-46029C054822}" destId="{E2251374-8A77-41F2-8B78-9F4E5D88DF39}" srcOrd="0" destOrd="0" presId="urn:microsoft.com/office/officeart/2018/2/layout/IconVerticalSolidList"/>
    <dgm:cxn modelId="{01187351-B741-48A6-8742-F82E491DDEFF}" type="presParOf" srcId="{19CD299B-FBC4-4A5D-BC2D-46029C054822}" destId="{F0203E12-17D5-4684-8B78-93649A9BDF6C}" srcOrd="1" destOrd="0" presId="urn:microsoft.com/office/officeart/2018/2/layout/IconVerticalSolidList"/>
    <dgm:cxn modelId="{C85E0EE5-E535-4877-897E-8EEB238548C4}" type="presParOf" srcId="{19CD299B-FBC4-4A5D-BC2D-46029C054822}" destId="{9A6EC23D-64B2-4EE7-B7AC-A2B183E10B0C}" srcOrd="2" destOrd="0" presId="urn:microsoft.com/office/officeart/2018/2/layout/IconVerticalSolidList"/>
    <dgm:cxn modelId="{FC3FA712-BB9E-4384-A6BD-5E608BE7047D}" type="presParOf" srcId="{19CD299B-FBC4-4A5D-BC2D-46029C054822}" destId="{8B45FA46-A160-44F2-B840-6967DBAC45D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349DA-8507-44AD-B74C-695B978484BC}">
      <dsp:nvSpPr>
        <dsp:cNvPr id="0" name=""/>
        <dsp:cNvSpPr/>
      </dsp:nvSpPr>
      <dsp:spPr>
        <a:xfrm>
          <a:off x="0" y="512"/>
          <a:ext cx="7765542" cy="119978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F6EF06-F47B-4A0D-A54F-848F523A3700}">
      <dsp:nvSpPr>
        <dsp:cNvPr id="0" name=""/>
        <dsp:cNvSpPr/>
      </dsp:nvSpPr>
      <dsp:spPr>
        <a:xfrm>
          <a:off x="362934" y="270464"/>
          <a:ext cx="659881" cy="6598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19216-ABFD-469E-956F-B500A462CF26}">
      <dsp:nvSpPr>
        <dsp:cNvPr id="0" name=""/>
        <dsp:cNvSpPr/>
      </dsp:nvSpPr>
      <dsp:spPr>
        <a:xfrm>
          <a:off x="1385751" y="512"/>
          <a:ext cx="6379790" cy="119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7" tIns="126977" rIns="126977" bIns="126977"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bg2">
                  <a:lumMod val="75000"/>
                </a:schemeClr>
              </a:solidFill>
              <a:latin typeface="Avenir Medium" panose="02000503020000020003"/>
            </a:rPr>
            <a:t>How do we make more people aware of legacy giving so they consider leaving a gift in their Will?</a:t>
          </a:r>
          <a:endParaRPr lang="en-US" sz="2000" kern="1200" dirty="0">
            <a:solidFill>
              <a:schemeClr val="bg2">
                <a:lumMod val="75000"/>
              </a:schemeClr>
            </a:solidFill>
            <a:latin typeface="Avenir Medium" panose="02000503020000020003"/>
          </a:endParaRPr>
        </a:p>
      </dsp:txBody>
      <dsp:txXfrm>
        <a:off x="1385751" y="512"/>
        <a:ext cx="6379790" cy="1199784"/>
      </dsp:txXfrm>
    </dsp:sp>
    <dsp:sp modelId="{74B299CD-E88F-4A87-9777-47A15D71B6D8}">
      <dsp:nvSpPr>
        <dsp:cNvPr id="0" name=""/>
        <dsp:cNvSpPr/>
      </dsp:nvSpPr>
      <dsp:spPr>
        <a:xfrm>
          <a:off x="0" y="1500243"/>
          <a:ext cx="7765542" cy="119978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56D8AA-E40C-4992-ADFD-BB77BA4EBF22}">
      <dsp:nvSpPr>
        <dsp:cNvPr id="0" name=""/>
        <dsp:cNvSpPr/>
      </dsp:nvSpPr>
      <dsp:spPr>
        <a:xfrm>
          <a:off x="362934" y="1770194"/>
          <a:ext cx="659881" cy="6598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AF1BD-923A-4469-B6AC-52F4E68178B3}">
      <dsp:nvSpPr>
        <dsp:cNvPr id="0" name=""/>
        <dsp:cNvSpPr/>
      </dsp:nvSpPr>
      <dsp:spPr>
        <a:xfrm>
          <a:off x="1385751" y="1500243"/>
          <a:ext cx="6379790" cy="119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7" tIns="126977" rIns="126977" bIns="126977"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bg2">
                  <a:lumMod val="75000"/>
                </a:schemeClr>
              </a:solidFill>
              <a:latin typeface="Avenir Medium" panose="02000503020000020003"/>
            </a:rPr>
            <a:t>We need to understand how donors want to be approached about the subject, so it becomes a more meaningful experience</a:t>
          </a:r>
          <a:endParaRPr lang="en-US" sz="2000" kern="1200" dirty="0">
            <a:solidFill>
              <a:schemeClr val="bg2">
                <a:lumMod val="75000"/>
              </a:schemeClr>
            </a:solidFill>
            <a:latin typeface="Avenir Medium" panose="02000503020000020003"/>
          </a:endParaRPr>
        </a:p>
      </dsp:txBody>
      <dsp:txXfrm>
        <a:off x="1385751" y="1500243"/>
        <a:ext cx="6379790" cy="1199784"/>
      </dsp:txXfrm>
    </dsp:sp>
    <dsp:sp modelId="{DD440465-564E-4A17-98E8-049241F6FD38}">
      <dsp:nvSpPr>
        <dsp:cNvPr id="0" name=""/>
        <dsp:cNvSpPr/>
      </dsp:nvSpPr>
      <dsp:spPr>
        <a:xfrm>
          <a:off x="0" y="2999973"/>
          <a:ext cx="7765542" cy="119978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94CC4-0252-4915-8532-8F8824512422}">
      <dsp:nvSpPr>
        <dsp:cNvPr id="0" name=""/>
        <dsp:cNvSpPr/>
      </dsp:nvSpPr>
      <dsp:spPr>
        <a:xfrm>
          <a:off x="362934" y="3269925"/>
          <a:ext cx="659881" cy="6598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837A2-BDCE-47A3-8544-FEFB6039BDA9}">
      <dsp:nvSpPr>
        <dsp:cNvPr id="0" name=""/>
        <dsp:cNvSpPr/>
      </dsp:nvSpPr>
      <dsp:spPr>
        <a:xfrm>
          <a:off x="1385751" y="2999973"/>
          <a:ext cx="6379790" cy="119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7" tIns="126977" rIns="126977" bIns="126977"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bg2">
                  <a:lumMod val="75000"/>
                </a:schemeClr>
              </a:solidFill>
              <a:latin typeface="Avenir Medium" panose="02000503020000020003"/>
            </a:rPr>
            <a:t>Making legacy communications more effective</a:t>
          </a:r>
          <a:endParaRPr lang="en-US" sz="2000" kern="1200" dirty="0">
            <a:solidFill>
              <a:schemeClr val="bg2">
                <a:lumMod val="75000"/>
              </a:schemeClr>
            </a:solidFill>
            <a:latin typeface="Avenir Medium" panose="02000503020000020003"/>
          </a:endParaRPr>
        </a:p>
      </dsp:txBody>
      <dsp:txXfrm>
        <a:off x="1385751" y="2999973"/>
        <a:ext cx="6379790" cy="1199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D2F56-A9C6-4826-9BD3-352646A66548}">
      <dsp:nvSpPr>
        <dsp:cNvPr id="0" name=""/>
        <dsp:cNvSpPr/>
      </dsp:nvSpPr>
      <dsp:spPr>
        <a:xfrm>
          <a:off x="0" y="0"/>
          <a:ext cx="5949086" cy="9260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venir Medium" panose="02000503020000020003"/>
            </a:rPr>
            <a:t>Legacy enquirer – they have started thinking about their options and contacting charities for more information</a:t>
          </a:r>
        </a:p>
      </dsp:txBody>
      <dsp:txXfrm>
        <a:off x="27124" y="27124"/>
        <a:ext cx="4871529" cy="871823"/>
      </dsp:txXfrm>
    </dsp:sp>
    <dsp:sp modelId="{E7B835D0-227F-4D89-816D-8B82B78A2A4A}">
      <dsp:nvSpPr>
        <dsp:cNvPr id="0" name=""/>
        <dsp:cNvSpPr/>
      </dsp:nvSpPr>
      <dsp:spPr>
        <a:xfrm>
          <a:off x="498235" y="1094447"/>
          <a:ext cx="5949086" cy="9260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Avenir Medium" panose="02000503020000020003"/>
            </a:rPr>
            <a:t>Legacy considerer - </a:t>
          </a:r>
          <a:r>
            <a:rPr lang="en-GB" sz="1600" kern="1200">
              <a:latin typeface="Avenir Medium" panose="02000503020000020003"/>
            </a:rPr>
            <a:t>considerers feel a sense of warmth towards a charity and have thought about who they might include in their Will</a:t>
          </a:r>
          <a:endParaRPr lang="en-US" sz="1600" kern="1200">
            <a:latin typeface="Avenir Medium" panose="02000503020000020003"/>
          </a:endParaRPr>
        </a:p>
      </dsp:txBody>
      <dsp:txXfrm>
        <a:off x="525359" y="1121571"/>
        <a:ext cx="4794656" cy="871823"/>
      </dsp:txXfrm>
    </dsp:sp>
    <dsp:sp modelId="{0141729E-D4EB-45A9-913D-CBF8443151B6}">
      <dsp:nvSpPr>
        <dsp:cNvPr id="0" name=""/>
        <dsp:cNvSpPr/>
      </dsp:nvSpPr>
      <dsp:spPr>
        <a:xfrm>
          <a:off x="989035" y="2188895"/>
          <a:ext cx="5949086" cy="9260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venir Medium" panose="02000503020000020003"/>
            </a:rPr>
            <a:t>Legacy intender – intender</a:t>
          </a:r>
          <a:r>
            <a:rPr lang="en-GB" sz="1600" kern="1200" dirty="0">
              <a:latin typeface="Avenir Medium" panose="02000503020000020003"/>
            </a:rPr>
            <a:t>s have considered their options and possibly discussed these with loved ones before deciding ‘yes, I would like to include x in my Will’ </a:t>
          </a:r>
          <a:endParaRPr lang="en-US" sz="1600" kern="1200" dirty="0">
            <a:latin typeface="Avenir Medium" panose="02000503020000020003"/>
          </a:endParaRPr>
        </a:p>
      </dsp:txBody>
      <dsp:txXfrm>
        <a:off x="1016159" y="2216019"/>
        <a:ext cx="4802092" cy="871823"/>
      </dsp:txXfrm>
    </dsp:sp>
    <dsp:sp modelId="{51EE546F-CC11-484F-8826-CD9B25511B68}">
      <dsp:nvSpPr>
        <dsp:cNvPr id="0" name=""/>
        <dsp:cNvSpPr/>
      </dsp:nvSpPr>
      <dsp:spPr>
        <a:xfrm>
          <a:off x="1487271" y="3283343"/>
          <a:ext cx="5949086" cy="9260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Avenir Medium" panose="02000503020000020003"/>
            </a:rPr>
            <a:t>Legacy pledger – legacy pledgers have written their Will and let the charity know they have included a legacy gift to them</a:t>
          </a:r>
        </a:p>
      </dsp:txBody>
      <dsp:txXfrm>
        <a:off x="1514395" y="3310467"/>
        <a:ext cx="4794656" cy="871823"/>
      </dsp:txXfrm>
    </dsp:sp>
    <dsp:sp modelId="{2CC0CCD0-74E1-4A0B-A610-65BB26E106D4}">
      <dsp:nvSpPr>
        <dsp:cNvPr id="0" name=""/>
        <dsp:cNvSpPr/>
      </dsp:nvSpPr>
      <dsp:spPr>
        <a:xfrm>
          <a:off x="5347140" y="709286"/>
          <a:ext cx="601946" cy="6019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Avenir Medium" panose="02000503020000020003"/>
          </a:endParaRPr>
        </a:p>
      </dsp:txBody>
      <dsp:txXfrm>
        <a:off x="5482578" y="709286"/>
        <a:ext cx="331070" cy="452964"/>
      </dsp:txXfrm>
    </dsp:sp>
    <dsp:sp modelId="{80149E4D-58D3-4EEA-81B5-164A1CB23883}">
      <dsp:nvSpPr>
        <dsp:cNvPr id="0" name=""/>
        <dsp:cNvSpPr/>
      </dsp:nvSpPr>
      <dsp:spPr>
        <a:xfrm>
          <a:off x="5845376" y="1803734"/>
          <a:ext cx="601946" cy="6019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Avenir Medium" panose="02000503020000020003"/>
          </a:endParaRPr>
        </a:p>
      </dsp:txBody>
      <dsp:txXfrm>
        <a:off x="5980814" y="1803734"/>
        <a:ext cx="331070" cy="452964"/>
      </dsp:txXfrm>
    </dsp:sp>
    <dsp:sp modelId="{A2F6B684-5E3F-4FB7-8C43-7C3200A21BCD}">
      <dsp:nvSpPr>
        <dsp:cNvPr id="0" name=""/>
        <dsp:cNvSpPr/>
      </dsp:nvSpPr>
      <dsp:spPr>
        <a:xfrm>
          <a:off x="6336175" y="2898182"/>
          <a:ext cx="601946" cy="6019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Avenir Medium" panose="02000503020000020003"/>
          </a:endParaRPr>
        </a:p>
      </dsp:txBody>
      <dsp:txXfrm>
        <a:off x="6471613" y="2898182"/>
        <a:ext cx="331070" cy="452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078D2-4C74-4102-B327-BF27B227382B}">
      <dsp:nvSpPr>
        <dsp:cNvPr id="0" name=""/>
        <dsp:cNvSpPr/>
      </dsp:nvSpPr>
      <dsp:spPr>
        <a:xfrm>
          <a:off x="2603658" y="0"/>
          <a:ext cx="4796219" cy="4796219"/>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EEB64F2-0ED5-4B8F-BC39-021266CBA023}">
      <dsp:nvSpPr>
        <dsp:cNvPr id="0" name=""/>
        <dsp:cNvSpPr/>
      </dsp:nvSpPr>
      <dsp:spPr>
        <a:xfrm>
          <a:off x="3059299" y="455640"/>
          <a:ext cx="1870525" cy="18705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Medium" panose="02000503020000020003"/>
            </a:rPr>
            <a:t>Self-efficacy is a person’s belief that they can achieve their desired outcomes and make a difference </a:t>
          </a:r>
          <a:endParaRPr lang="en-US" sz="1400" kern="1200" dirty="0">
            <a:latin typeface="Avenir Medium" panose="02000503020000020003"/>
          </a:endParaRPr>
        </a:p>
      </dsp:txBody>
      <dsp:txXfrm>
        <a:off x="3150611" y="546952"/>
        <a:ext cx="1687901" cy="1687901"/>
      </dsp:txXfrm>
    </dsp:sp>
    <dsp:sp modelId="{3A305A9B-7E76-4C56-8811-35ABAB423747}">
      <dsp:nvSpPr>
        <dsp:cNvPr id="0" name=""/>
        <dsp:cNvSpPr/>
      </dsp:nvSpPr>
      <dsp:spPr>
        <a:xfrm>
          <a:off x="5073711" y="455640"/>
          <a:ext cx="1870525" cy="18705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Medium" panose="02000503020000020003"/>
            </a:rPr>
            <a:t>Self-efficacy empowers people because they believe they can have a positive impact</a:t>
          </a:r>
          <a:endParaRPr lang="en-US" sz="1400" kern="1200" dirty="0">
            <a:latin typeface="Avenir Medium" panose="02000503020000020003"/>
          </a:endParaRPr>
        </a:p>
      </dsp:txBody>
      <dsp:txXfrm>
        <a:off x="5165023" y="546952"/>
        <a:ext cx="1687901" cy="1687901"/>
      </dsp:txXfrm>
    </dsp:sp>
    <dsp:sp modelId="{A7A64D87-57D0-4F80-8BF7-058053A9AD71}">
      <dsp:nvSpPr>
        <dsp:cNvPr id="0" name=""/>
        <dsp:cNvSpPr/>
      </dsp:nvSpPr>
      <dsp:spPr>
        <a:xfrm>
          <a:off x="3059299" y="2470052"/>
          <a:ext cx="1870525" cy="18705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Avenir Medium" panose="02000503020000020003"/>
            </a:rPr>
            <a:t>Charities need to show the ways a person’s legacy gift can make a difference to beneficiaries in order to increase legacy income</a:t>
          </a:r>
          <a:endParaRPr lang="en-US" sz="1400" kern="1200">
            <a:latin typeface="Avenir Medium" panose="02000503020000020003"/>
          </a:endParaRPr>
        </a:p>
      </dsp:txBody>
      <dsp:txXfrm>
        <a:off x="3150611" y="2561364"/>
        <a:ext cx="1687901" cy="1687901"/>
      </dsp:txXfrm>
    </dsp:sp>
    <dsp:sp modelId="{60E4D7FB-75EF-4AC5-8281-187A575175D0}">
      <dsp:nvSpPr>
        <dsp:cNvPr id="0" name=""/>
        <dsp:cNvSpPr/>
      </dsp:nvSpPr>
      <dsp:spPr>
        <a:xfrm>
          <a:off x="5073711" y="2470052"/>
          <a:ext cx="1870525" cy="18705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venir Medium" panose="02000503020000020003"/>
            </a:rPr>
            <a:t>Higher levels of self-efficacy significantly increase the likelihood that someone will include a charitable bequest in their Will</a:t>
          </a:r>
        </a:p>
      </dsp:txBody>
      <dsp:txXfrm>
        <a:off x="5165023" y="2561364"/>
        <a:ext cx="1687901" cy="16879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A27F2-925D-4B4D-BD37-0F5869BBA1E8}">
      <dsp:nvSpPr>
        <dsp:cNvPr id="0" name=""/>
        <dsp:cNvSpPr/>
      </dsp:nvSpPr>
      <dsp:spPr>
        <a:xfrm>
          <a:off x="2726406" y="352805"/>
          <a:ext cx="4959937" cy="4959937"/>
        </a:xfrm>
        <a:prstGeom prst="pie">
          <a:avLst>
            <a:gd name="adj1" fmla="val 16200000"/>
            <a:gd name="adj2" fmla="val 2052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latin typeface="Avenir Medium" panose="02000503020000020003"/>
            </a:rPr>
            <a:t>People who</a:t>
          </a:r>
          <a:r>
            <a:rPr lang="en-GB" sz="1100" i="1" kern="1200">
              <a:latin typeface="Avenir Medium" panose="02000503020000020003"/>
            </a:rPr>
            <a:t> </a:t>
          </a:r>
          <a:r>
            <a:rPr lang="en-GB" sz="1100" kern="1200">
              <a:latin typeface="Avenir Medium" panose="02000503020000020003"/>
            </a:rPr>
            <a:t>understand their life’s purpose tend to be more optimistic, well connected and happier individuals who are more engaged with life </a:t>
          </a:r>
          <a:endParaRPr lang="en-US" sz="1100" kern="1200">
            <a:latin typeface="Avenir Medium" panose="02000503020000020003"/>
          </a:endParaRPr>
        </a:p>
      </dsp:txBody>
      <dsp:txXfrm>
        <a:off x="5268965" y="1093843"/>
        <a:ext cx="1682835" cy="1151413"/>
      </dsp:txXfrm>
    </dsp:sp>
    <dsp:sp modelId="{A33F05B0-B0F5-4D5E-84C1-94CB5B66A827}">
      <dsp:nvSpPr>
        <dsp:cNvPr id="0" name=""/>
        <dsp:cNvSpPr/>
      </dsp:nvSpPr>
      <dsp:spPr>
        <a:xfrm>
          <a:off x="2552809" y="591944"/>
          <a:ext cx="4959937" cy="4959937"/>
        </a:xfrm>
        <a:prstGeom prst="pie">
          <a:avLst>
            <a:gd name="adj1" fmla="val 20520000"/>
            <a:gd name="adj2" fmla="val 324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venir Medium" panose="02000503020000020003"/>
            </a:rPr>
            <a:t>Can be associated with getting older as people have had the time to experience more, so they have more meaningful memories </a:t>
          </a:r>
          <a:endParaRPr lang="en-US" sz="1100" kern="1200" dirty="0">
            <a:latin typeface="Avenir Medium" panose="02000503020000020003"/>
          </a:endParaRPr>
        </a:p>
      </dsp:txBody>
      <dsp:txXfrm>
        <a:off x="5794482" y="2835725"/>
        <a:ext cx="1476171" cy="1245888"/>
      </dsp:txXfrm>
    </dsp:sp>
    <dsp:sp modelId="{EBE29519-1437-4808-B834-E2C13E4917E3}">
      <dsp:nvSpPr>
        <dsp:cNvPr id="0" name=""/>
        <dsp:cNvSpPr/>
      </dsp:nvSpPr>
      <dsp:spPr>
        <a:xfrm>
          <a:off x="2552809" y="591944"/>
          <a:ext cx="4959937" cy="4959937"/>
        </a:xfrm>
        <a:prstGeom prst="pie">
          <a:avLst>
            <a:gd name="adj1" fmla="val 3240000"/>
            <a:gd name="adj2" fmla="val 756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latin typeface="Avenir Medium" panose="02000503020000020003"/>
            </a:rPr>
            <a:t>Leaving a charitable bequest encourages a person to think about their life and what is important to them</a:t>
          </a:r>
          <a:endParaRPr lang="en-US" sz="1100" kern="1200">
            <a:latin typeface="Avenir Medium" panose="02000503020000020003"/>
          </a:endParaRPr>
        </a:p>
      </dsp:txBody>
      <dsp:txXfrm>
        <a:off x="4147074" y="4311897"/>
        <a:ext cx="1771406" cy="1062843"/>
      </dsp:txXfrm>
    </dsp:sp>
    <dsp:sp modelId="{DFD9F081-7F03-4346-A1EF-7AFEB4C89C83}">
      <dsp:nvSpPr>
        <dsp:cNvPr id="0" name=""/>
        <dsp:cNvSpPr/>
      </dsp:nvSpPr>
      <dsp:spPr>
        <a:xfrm>
          <a:off x="2552809" y="591944"/>
          <a:ext cx="4959937" cy="4959937"/>
        </a:xfrm>
        <a:prstGeom prst="pie">
          <a:avLst>
            <a:gd name="adj1" fmla="val 7560000"/>
            <a:gd name="adj2" fmla="val 1188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venir Medium" panose="02000503020000020003"/>
            </a:rPr>
            <a:t>There is also a greater sense of meaning in the act of leaving a charitable bequest - it provides a way for people to make a difference after they are gone enhancing a person’s purpose in life</a:t>
          </a:r>
          <a:endParaRPr lang="en-US" sz="1100" kern="1200" dirty="0">
            <a:latin typeface="Avenir Medium" panose="02000503020000020003"/>
          </a:endParaRPr>
        </a:p>
      </dsp:txBody>
      <dsp:txXfrm>
        <a:off x="2788996" y="2835725"/>
        <a:ext cx="1476171" cy="1245888"/>
      </dsp:txXfrm>
    </dsp:sp>
    <dsp:sp modelId="{D87E7C1C-423E-4F9F-8DE7-B2FCC939713C}">
      <dsp:nvSpPr>
        <dsp:cNvPr id="0" name=""/>
        <dsp:cNvSpPr/>
      </dsp:nvSpPr>
      <dsp:spPr>
        <a:xfrm>
          <a:off x="2552809" y="591944"/>
          <a:ext cx="4959937" cy="4959937"/>
        </a:xfrm>
        <a:prstGeom prst="pie">
          <a:avLst>
            <a:gd name="adj1" fmla="val 11880000"/>
            <a:gd name="adj2" fmla="val 1620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venir Medium" panose="02000503020000020003"/>
            </a:rPr>
            <a:t>It is becoming more important for charities to have compassionate conversations that are considered meaningful with their supporters - focusing on what is important in life (and after death) to a person</a:t>
          </a:r>
          <a:endParaRPr lang="en-US" sz="1100" kern="1200" dirty="0">
            <a:latin typeface="Avenir Medium" panose="02000503020000020003"/>
          </a:endParaRPr>
        </a:p>
      </dsp:txBody>
      <dsp:txXfrm>
        <a:off x="3276133" y="1347744"/>
        <a:ext cx="1682835" cy="11514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2C942-FDB9-4AFF-A53B-4599090B1522}">
      <dsp:nvSpPr>
        <dsp:cNvPr id="0" name=""/>
        <dsp:cNvSpPr/>
      </dsp:nvSpPr>
      <dsp:spPr>
        <a:xfrm>
          <a:off x="0" y="713749"/>
          <a:ext cx="7675378" cy="2018545"/>
        </a:xfrm>
        <a:prstGeom prst="roundRect">
          <a:avLst>
            <a:gd name="adj" fmla="val 1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D8926345-C5B7-43C8-8764-B9A0ECA4B380}">
      <dsp:nvSpPr>
        <dsp:cNvPr id="0" name=""/>
        <dsp:cNvSpPr/>
      </dsp:nvSpPr>
      <dsp:spPr>
        <a:xfrm>
          <a:off x="629473" y="1188657"/>
          <a:ext cx="1041932" cy="1041932"/>
        </a:xfrm>
        <a:prstGeom prst="rect">
          <a:avLst/>
        </a:prstGeom>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D56AB3-ED3A-44A5-B62C-BDD0F1257EB7}">
      <dsp:nvSpPr>
        <dsp:cNvPr id="0" name=""/>
        <dsp:cNvSpPr/>
      </dsp:nvSpPr>
      <dsp:spPr>
        <a:xfrm>
          <a:off x="2188058" y="16583"/>
          <a:ext cx="5487319" cy="3412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493" tIns="200493" rIns="200493" bIns="200493" numCol="1" spcCol="1270" anchor="ctr" anchorCtr="0">
          <a:noAutofit/>
        </a:bodyPr>
        <a:lstStyle/>
        <a:p>
          <a:pPr marL="0" lvl="0" indent="0" algn="l" defTabSz="711200">
            <a:lnSpc>
              <a:spcPct val="100000"/>
            </a:lnSpc>
            <a:spcBef>
              <a:spcPct val="0"/>
            </a:spcBef>
            <a:spcAft>
              <a:spcPct val="35000"/>
            </a:spcAft>
            <a:buNone/>
          </a:pPr>
          <a:r>
            <a:rPr lang="en-GB" sz="1600" kern="1200" dirty="0">
              <a:solidFill>
                <a:schemeClr val="bg2">
                  <a:lumMod val="75000"/>
                </a:schemeClr>
              </a:solidFill>
              <a:latin typeface="Avenir Medium" panose="02000503020000020003"/>
            </a:rPr>
            <a:t>The results showed that if people feel a deep connection with the charity </a:t>
          </a:r>
          <a:r>
            <a:rPr lang="en-GB" sz="1600" i="1" kern="1200" dirty="0">
              <a:solidFill>
                <a:schemeClr val="bg2">
                  <a:lumMod val="75000"/>
                </a:schemeClr>
              </a:solidFill>
              <a:latin typeface="Avenir Medium" panose="02000503020000020003"/>
            </a:rPr>
            <a:t>and</a:t>
          </a:r>
          <a:r>
            <a:rPr lang="en-GB" sz="1600" kern="1200" dirty="0">
              <a:solidFill>
                <a:schemeClr val="bg2">
                  <a:lumMod val="75000"/>
                </a:schemeClr>
              </a:solidFill>
              <a:latin typeface="Avenir Medium" panose="02000503020000020003"/>
            </a:rPr>
            <a:t> they identify strongly with the charity and its work, </a:t>
          </a:r>
          <a:r>
            <a:rPr lang="en-GB" sz="1600" i="1" kern="1200" dirty="0">
              <a:solidFill>
                <a:schemeClr val="bg2">
                  <a:lumMod val="75000"/>
                </a:schemeClr>
              </a:solidFill>
              <a:latin typeface="Avenir Medium" panose="02000503020000020003"/>
            </a:rPr>
            <a:t>and</a:t>
          </a:r>
          <a:r>
            <a:rPr lang="en-GB" sz="1600" kern="1200" dirty="0">
              <a:solidFill>
                <a:schemeClr val="bg2">
                  <a:lumMod val="75000"/>
                </a:schemeClr>
              </a:solidFill>
              <a:latin typeface="Avenir Medium" panose="02000503020000020003"/>
            </a:rPr>
            <a:t> they believe their gift will make a difference, they are more likely to include a charitable bequest in their Will. But at the same time, for that gift to materialise, they must also be more ‘other- focused’. </a:t>
          </a:r>
          <a:endParaRPr lang="en-US" sz="1600" kern="1200" dirty="0">
            <a:solidFill>
              <a:schemeClr val="bg2">
                <a:lumMod val="75000"/>
              </a:schemeClr>
            </a:solidFill>
            <a:latin typeface="Avenir Medium" panose="02000503020000020003"/>
          </a:endParaRPr>
        </a:p>
      </dsp:txBody>
      <dsp:txXfrm>
        <a:off x="2188058" y="16583"/>
        <a:ext cx="5487319" cy="3412878"/>
      </dsp:txXfrm>
    </dsp:sp>
    <dsp:sp modelId="{E2251374-8A77-41F2-8B78-9F4E5D88DF39}">
      <dsp:nvSpPr>
        <dsp:cNvPr id="0" name=""/>
        <dsp:cNvSpPr/>
      </dsp:nvSpPr>
      <dsp:spPr>
        <a:xfrm>
          <a:off x="0" y="3249797"/>
          <a:ext cx="7675378" cy="1894422"/>
        </a:xfrm>
        <a:prstGeom prst="roundRect">
          <a:avLst>
            <a:gd name="adj" fmla="val 1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F0203E12-17D5-4684-8B78-93649A9BDF6C}">
      <dsp:nvSpPr>
        <dsp:cNvPr id="0" name=""/>
        <dsp:cNvSpPr/>
      </dsp:nvSpPr>
      <dsp:spPr>
        <a:xfrm>
          <a:off x="596641" y="3664246"/>
          <a:ext cx="1041932" cy="1041932"/>
        </a:xfrm>
        <a:prstGeom prst="rect">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45FA46-A160-44F2-B840-6967DBAC45DE}">
      <dsp:nvSpPr>
        <dsp:cNvPr id="0" name=""/>
        <dsp:cNvSpPr/>
      </dsp:nvSpPr>
      <dsp:spPr>
        <a:xfrm>
          <a:off x="2093786" y="3179097"/>
          <a:ext cx="5487319" cy="189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493" tIns="200493" rIns="200493" bIns="200493" numCol="1" spcCol="1270" anchor="ctr" anchorCtr="0">
          <a:noAutofit/>
        </a:bodyPr>
        <a:lstStyle/>
        <a:p>
          <a:pPr marL="0" lvl="0" indent="0" algn="l" defTabSz="711200">
            <a:lnSpc>
              <a:spcPct val="100000"/>
            </a:lnSpc>
            <a:spcBef>
              <a:spcPct val="0"/>
            </a:spcBef>
            <a:spcAft>
              <a:spcPct val="35000"/>
            </a:spcAft>
            <a:buNone/>
          </a:pPr>
          <a:r>
            <a:rPr lang="en-GB" sz="1600" kern="1200" dirty="0">
              <a:solidFill>
                <a:schemeClr val="bg2">
                  <a:lumMod val="75000"/>
                </a:schemeClr>
              </a:solidFill>
              <a:latin typeface="Avenir Medium" panose="02000503020000020003"/>
            </a:rPr>
            <a:t>However, if a supporter does </a:t>
          </a:r>
          <a:r>
            <a:rPr lang="en-GB" sz="1600" i="1" kern="1200" dirty="0">
              <a:solidFill>
                <a:schemeClr val="bg2">
                  <a:lumMod val="75000"/>
                </a:schemeClr>
              </a:solidFill>
              <a:latin typeface="Avenir Medium" panose="02000503020000020003"/>
            </a:rPr>
            <a:t>not</a:t>
          </a:r>
          <a:r>
            <a:rPr lang="en-GB" sz="1600" kern="1200" dirty="0">
              <a:solidFill>
                <a:schemeClr val="bg2">
                  <a:lumMod val="75000"/>
                </a:schemeClr>
              </a:solidFill>
              <a:latin typeface="Avenir Medium" panose="02000503020000020003"/>
            </a:rPr>
            <a:t> understand the difference their gift can make, but they </a:t>
          </a:r>
          <a:r>
            <a:rPr lang="en-GB" sz="1600" i="1" kern="1200" dirty="0">
              <a:solidFill>
                <a:schemeClr val="bg2">
                  <a:lumMod val="75000"/>
                </a:schemeClr>
              </a:solidFill>
              <a:latin typeface="Avenir Medium" panose="02000503020000020003"/>
            </a:rPr>
            <a:t>still</a:t>
          </a:r>
          <a:r>
            <a:rPr lang="en-GB" sz="1600" kern="1200" dirty="0">
              <a:solidFill>
                <a:schemeClr val="bg2">
                  <a:lumMod val="75000"/>
                </a:schemeClr>
              </a:solidFill>
              <a:latin typeface="Avenir Medium" panose="02000503020000020003"/>
            </a:rPr>
            <a:t> have a deep connection with the charity </a:t>
          </a:r>
          <a:r>
            <a:rPr lang="en-GB" sz="1600" i="1" kern="1200" dirty="0">
              <a:solidFill>
                <a:schemeClr val="bg2">
                  <a:lumMod val="75000"/>
                </a:schemeClr>
              </a:solidFill>
              <a:latin typeface="Avenir Medium" panose="02000503020000020003"/>
            </a:rPr>
            <a:t>and</a:t>
          </a:r>
          <a:r>
            <a:rPr lang="en-GB" sz="1600" kern="1200" dirty="0">
              <a:solidFill>
                <a:schemeClr val="bg2">
                  <a:lumMod val="75000"/>
                </a:schemeClr>
              </a:solidFill>
              <a:latin typeface="Avenir Medium" panose="02000503020000020003"/>
            </a:rPr>
            <a:t> they identify strongly with the charity and its work, the decision to include a charitable bequest in their Will is then mediated by ‘interdependent self-construal’. </a:t>
          </a:r>
          <a:endParaRPr lang="en-US" sz="1600" kern="1200" dirty="0">
            <a:solidFill>
              <a:schemeClr val="bg2">
                <a:lumMod val="75000"/>
              </a:schemeClr>
            </a:solidFill>
            <a:latin typeface="Avenir Medium" panose="02000503020000020003"/>
          </a:endParaRPr>
        </a:p>
      </dsp:txBody>
      <dsp:txXfrm>
        <a:off x="2093786" y="3179097"/>
        <a:ext cx="5487319" cy="18944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B2152-5E26-4322-9B93-FC8BA127EF5A}" type="datetimeFigureOut">
              <a:rPr lang="en-GB" smtClean="0"/>
              <a:t>23/05/2022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EFE3B-6D93-42D1-9112-AF2C6E02CF0B}" type="slidenum">
              <a:rPr lang="en-GB" smtClean="0"/>
              <a:t>‹#›</a:t>
            </a:fld>
            <a:endParaRPr lang="en-GB"/>
          </a:p>
        </p:txBody>
      </p:sp>
    </p:spTree>
    <p:extLst>
      <p:ext uri="{BB962C8B-B14F-4D97-AF65-F5344CB8AC3E}">
        <p14:creationId xmlns:p14="http://schemas.microsoft.com/office/powerpoint/2010/main" val="60873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base">
              <a:buFont typeface="+mj-lt"/>
              <a:buAutoNum type="arabicPeriod"/>
            </a:pPr>
            <a:r>
              <a:rPr lang="en-US" sz="1200" dirty="0">
                <a:solidFill>
                  <a:schemeClr val="bg2">
                    <a:lumMod val="75000"/>
                  </a:schemeClr>
                </a:solidFill>
                <a:effectLst/>
                <a:latin typeface="Avenir Medium" panose="02000503020000020003"/>
                <a:ea typeface="Times New Roman" panose="02020603050405020304" pitchFamily="18" charset="0"/>
                <a:cs typeface="Varah " panose="020B0604020202020204" charset="0"/>
              </a:rPr>
              <a:t>I thought I would start by sharing a few of the external legacy trends in the UK. In 2007, legacy income was worth £1.7bn, in 20/21 thi</a:t>
            </a:r>
            <a:r>
              <a:rPr lang="en-US" dirty="0">
                <a:solidFill>
                  <a:schemeClr val="bg2">
                    <a:lumMod val="75000"/>
                  </a:schemeClr>
                </a:solidFill>
                <a:latin typeface="Avenir Medium" panose="02000503020000020003"/>
                <a:ea typeface="Times New Roman" panose="02020603050405020304" pitchFamily="18" charset="0"/>
                <a:cs typeface="Varah " panose="020B0604020202020204" charset="0"/>
              </a:rPr>
              <a:t>s had nearly </a:t>
            </a:r>
            <a:r>
              <a:rPr lang="en-GB" sz="1200" dirty="0">
                <a:solidFill>
                  <a:schemeClr val="bg2">
                    <a:lumMod val="75000"/>
                  </a:schemeClr>
                </a:solidFill>
                <a:effectLst/>
                <a:latin typeface="Avenir Medium" panose="02000503020000020003"/>
                <a:ea typeface="Times New Roman" panose="02020603050405020304" pitchFamily="18" charset="0"/>
                <a:cs typeface="Varah " panose="020B0604020202020204" charset="0"/>
              </a:rPr>
              <a:t>doubled to £3bn and t</a:t>
            </a:r>
            <a:r>
              <a:rPr lang="en-GB" sz="1200" dirty="0">
                <a:effectLst/>
                <a:latin typeface="Calibri" panose="020F0502020204030204" pitchFamily="34" charset="0"/>
                <a:ea typeface="Times New Roman" panose="02020603050405020304" pitchFamily="18" charset="0"/>
              </a:rPr>
              <a:t>his is set to double again by 2045. And this is thanks to more Will writing, a higher death rate and a greater inclusion of charitable gifts in Wills. </a:t>
            </a:r>
          </a:p>
          <a:p>
            <a:pPr marL="342900" lvl="0" indent="-342900" fontAlgn="base">
              <a:buFont typeface="+mj-lt"/>
              <a:buAutoNum type="arabicPeriod"/>
            </a:pPr>
            <a:r>
              <a:rPr lang="en-GB" sz="1200" dirty="0">
                <a:effectLst/>
                <a:latin typeface="Calibri" panose="020F0502020204030204" pitchFamily="34" charset="0"/>
                <a:ea typeface="Times New Roman" panose="02020603050405020304" pitchFamily="18" charset="0"/>
              </a:rPr>
              <a:t>There is no denying that Coronavirus has caused more people to reflect on their </a:t>
            </a:r>
            <a:r>
              <a:rPr lang="en-GB" sz="1200" dirty="0">
                <a:effectLst/>
                <a:latin typeface="Times New Roman" panose="02020603050405020304" pitchFamily="18" charset="0"/>
                <a:ea typeface="Times New Roman" panose="02020603050405020304" pitchFamily="18" charset="0"/>
              </a:rPr>
              <a:t>mortality and plan for their death</a:t>
            </a:r>
            <a:r>
              <a:rPr lang="en-US" sz="1200" dirty="0">
                <a:effectLst/>
                <a:latin typeface="Calibri" panose="020F0502020204030204" pitchFamily="34" charset="0"/>
                <a:ea typeface="Times New Roman" panose="02020603050405020304" pitchFamily="18" charset="0"/>
              </a:rPr>
              <a:t>​ so this is an opportune time to raise awareness of legacy giving.</a:t>
            </a:r>
            <a:endParaRPr lang="en-GB" sz="12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a:pPr>
            <a:r>
              <a:rPr lang="en-GB" sz="1200" dirty="0">
                <a:effectLst/>
                <a:latin typeface="Calibri" panose="020F0502020204030204" pitchFamily="34" charset="0"/>
                <a:ea typeface="Times New Roman" panose="02020603050405020304" pitchFamily="18" charset="0"/>
              </a:rPr>
              <a:t>We are also at the cusp of the biggest - wealth transfer of all time thanks to the charitably minded baby boomer generation. Therefore, the coming years have long been predicted as an exceptional opportunity for legacy giving.</a:t>
            </a:r>
            <a:r>
              <a:rPr lang="en-GB" sz="1200" dirty="0">
                <a:effectLst/>
                <a:latin typeface="Times New Roman" panose="02020603050405020304" pitchFamily="18" charset="0"/>
                <a:ea typeface="Times New Roman" panose="02020603050405020304" pitchFamily="18" charset="0"/>
              </a:rPr>
              <a:t> </a:t>
            </a:r>
          </a:p>
          <a:p>
            <a:pPr marL="342900" lvl="0" indent="-342900" fontAlgn="base">
              <a:buFont typeface="+mj-lt"/>
              <a:buAutoNum type="arabicPeriod"/>
            </a:pPr>
            <a:r>
              <a:rPr lang="en-GB" sz="1200" dirty="0">
                <a:effectLst/>
                <a:latin typeface="Arial" panose="020B0604020202020204" pitchFamily="34" charset="0"/>
                <a:ea typeface="Calibri" panose="020F0502020204030204" pitchFamily="34" charset="0"/>
                <a:cs typeface="Times New Roman" panose="02020603050405020304" pitchFamily="18" charset="0"/>
              </a:rPr>
              <a:t>Despite this positive increase in legacy giving, challenges remain. According to unbiased.co.uk, around 58 per cent of adults do not have a Will and only 6.3 per cent of people in the UK include a charitable bequest (Smee &amp; Ford). </a:t>
            </a:r>
          </a:p>
          <a:p>
            <a:pPr marL="342900" lvl="0" indent="-342900" fontAlgn="base">
              <a:buFont typeface="+mj-lt"/>
              <a:buAutoNum type="arabicPeriod"/>
            </a:pPr>
            <a:r>
              <a:rPr lang="en-GB" sz="1200" dirty="0">
                <a:effectLst/>
                <a:latin typeface="Arial" panose="020B0604020202020204" pitchFamily="34" charset="0"/>
                <a:ea typeface="Calibri" panose="020F0502020204030204" pitchFamily="34" charset="0"/>
                <a:cs typeface="Times New Roman" panose="02020603050405020304" pitchFamily="18" charset="0"/>
              </a:rPr>
              <a:t>This really highlights the vast amount of unrealised charitable legacy income which provides a real opportunity for future growth.</a:t>
            </a:r>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2</a:t>
            </a:fld>
            <a:endParaRPr lang="en-GB"/>
          </a:p>
        </p:txBody>
      </p:sp>
    </p:spTree>
    <p:extLst>
      <p:ext uri="{BB962C8B-B14F-4D97-AF65-F5344CB8AC3E}">
        <p14:creationId xmlns:p14="http://schemas.microsoft.com/office/powerpoint/2010/main" val="328926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808080"/>
                </a:solidFill>
                <a:effectLst/>
                <a:latin typeface="Montserrat" panose="00000500000000000000" pitchFamily="2" charset="0"/>
              </a:rPr>
              <a:t>The second phase of the study examined the relationships between connectedness, self-efficacy, identity importance and intention to leave a charitable bequest a will with ‘self-other focus’ and ‘interdependent self-construal’ as the mediators.</a:t>
            </a:r>
          </a:p>
          <a:p>
            <a:pPr algn="l"/>
            <a:endParaRPr lang="en-US" b="0" i="0" dirty="0">
              <a:solidFill>
                <a:srgbClr val="808080"/>
              </a:solidFill>
              <a:effectLst/>
              <a:latin typeface="Montserrat" panose="00000500000000000000" pitchFamily="2" charset="0"/>
            </a:endParaRPr>
          </a:p>
          <a:p>
            <a:pPr algn="l"/>
            <a:r>
              <a:rPr lang="en-US" b="0" i="0" dirty="0">
                <a:solidFill>
                  <a:srgbClr val="808080"/>
                </a:solidFill>
                <a:effectLst/>
                <a:latin typeface="Montserrat" panose="00000500000000000000" pitchFamily="2" charset="0"/>
              </a:rPr>
              <a:t>The results showed that if people feel a deep connection with the charity </a:t>
            </a:r>
            <a:r>
              <a:rPr lang="en-US" b="0" i="1" dirty="0">
                <a:solidFill>
                  <a:srgbClr val="808080"/>
                </a:solidFill>
                <a:effectLst/>
                <a:latin typeface="Montserrat" panose="00000500000000000000" pitchFamily="2" charset="0"/>
              </a:rPr>
              <a:t>and</a:t>
            </a:r>
            <a:r>
              <a:rPr lang="en-US" b="0" i="0" dirty="0">
                <a:solidFill>
                  <a:srgbClr val="808080"/>
                </a:solidFill>
                <a:effectLst/>
                <a:latin typeface="Montserrat" panose="00000500000000000000" pitchFamily="2" charset="0"/>
              </a:rPr>
              <a:t> they identify strongly with the charity and its work, </a:t>
            </a:r>
            <a:r>
              <a:rPr lang="en-US" b="0" i="1" dirty="0">
                <a:solidFill>
                  <a:srgbClr val="808080"/>
                </a:solidFill>
                <a:effectLst/>
                <a:latin typeface="Montserrat" panose="00000500000000000000" pitchFamily="2" charset="0"/>
              </a:rPr>
              <a:t>and</a:t>
            </a:r>
            <a:r>
              <a:rPr lang="en-US" b="0" i="0" dirty="0">
                <a:solidFill>
                  <a:srgbClr val="808080"/>
                </a:solidFill>
                <a:effectLst/>
                <a:latin typeface="Montserrat" panose="00000500000000000000" pitchFamily="2" charset="0"/>
              </a:rPr>
              <a:t> they believe their gift will make a difference, they are more likely to include a charitable bequest in their Will. But at the same time, for that gift to </a:t>
            </a:r>
            <a:r>
              <a:rPr lang="en-US" b="0" i="0" dirty="0" err="1">
                <a:solidFill>
                  <a:srgbClr val="808080"/>
                </a:solidFill>
                <a:effectLst/>
                <a:latin typeface="Montserrat" panose="00000500000000000000" pitchFamily="2" charset="0"/>
              </a:rPr>
              <a:t>materialise</a:t>
            </a:r>
            <a:r>
              <a:rPr lang="en-US" b="0" i="0" dirty="0">
                <a:solidFill>
                  <a:srgbClr val="808080"/>
                </a:solidFill>
                <a:effectLst/>
                <a:latin typeface="Montserrat" panose="00000500000000000000" pitchFamily="2" charset="0"/>
              </a:rPr>
              <a:t>, they must also be more ‘other- focused’. This suggests that another important element of the charitable bequest decision is a person’s willingness to put others’ needs before their own in the belief they can make a transformational difference to their lives.</a:t>
            </a:r>
          </a:p>
          <a:p>
            <a:pPr algn="l"/>
            <a:endParaRPr lang="en-US" b="0" i="0" dirty="0">
              <a:solidFill>
                <a:srgbClr val="808080"/>
              </a:solidFill>
              <a:effectLst/>
              <a:latin typeface="Montserrat" panose="00000500000000000000" pitchFamily="2" charset="0"/>
            </a:endParaRPr>
          </a:p>
          <a:p>
            <a:pPr algn="l"/>
            <a:r>
              <a:rPr lang="en-US" b="0" i="0" dirty="0">
                <a:solidFill>
                  <a:srgbClr val="808080"/>
                </a:solidFill>
                <a:effectLst/>
                <a:latin typeface="Montserrat" panose="00000500000000000000" pitchFamily="2" charset="0"/>
              </a:rPr>
              <a:t>However, if a supporter does </a:t>
            </a:r>
            <a:r>
              <a:rPr lang="en-US" b="0" i="1" dirty="0">
                <a:solidFill>
                  <a:srgbClr val="808080"/>
                </a:solidFill>
                <a:effectLst/>
                <a:latin typeface="Montserrat" panose="00000500000000000000" pitchFamily="2" charset="0"/>
              </a:rPr>
              <a:t>not</a:t>
            </a:r>
            <a:r>
              <a:rPr lang="en-US" b="0" i="0" dirty="0">
                <a:solidFill>
                  <a:srgbClr val="808080"/>
                </a:solidFill>
                <a:effectLst/>
                <a:latin typeface="Montserrat" panose="00000500000000000000" pitchFamily="2" charset="0"/>
              </a:rPr>
              <a:t> understand the difference their gift can make, but they </a:t>
            </a:r>
            <a:r>
              <a:rPr lang="en-US" b="0" i="1" dirty="0">
                <a:solidFill>
                  <a:srgbClr val="808080"/>
                </a:solidFill>
                <a:effectLst/>
                <a:latin typeface="Montserrat" panose="00000500000000000000" pitchFamily="2" charset="0"/>
              </a:rPr>
              <a:t>still</a:t>
            </a:r>
            <a:r>
              <a:rPr lang="en-US" b="0" i="0" dirty="0">
                <a:solidFill>
                  <a:srgbClr val="808080"/>
                </a:solidFill>
                <a:effectLst/>
                <a:latin typeface="Montserrat" panose="00000500000000000000" pitchFamily="2" charset="0"/>
              </a:rPr>
              <a:t> have a deep connection with the charity </a:t>
            </a:r>
            <a:r>
              <a:rPr lang="en-US" b="0" i="1" dirty="0">
                <a:solidFill>
                  <a:srgbClr val="808080"/>
                </a:solidFill>
                <a:effectLst/>
                <a:latin typeface="Montserrat" panose="00000500000000000000" pitchFamily="2" charset="0"/>
              </a:rPr>
              <a:t>and</a:t>
            </a:r>
            <a:r>
              <a:rPr lang="en-US" b="0" i="0" dirty="0">
                <a:solidFill>
                  <a:srgbClr val="808080"/>
                </a:solidFill>
                <a:effectLst/>
                <a:latin typeface="Montserrat" panose="00000500000000000000" pitchFamily="2" charset="0"/>
              </a:rPr>
              <a:t> they identify strongly with the charity and its work, the decision to include a charitable bequest their Will is then mediated by ‘interdependent self-construal’. In an interdependent relationship a person will look to others to guide their </a:t>
            </a:r>
            <a:r>
              <a:rPr lang="en-US" b="0" i="0" dirty="0" err="1">
                <a:solidFill>
                  <a:srgbClr val="808080"/>
                </a:solidFill>
                <a:effectLst/>
                <a:latin typeface="Montserrat" panose="00000500000000000000" pitchFamily="2" charset="0"/>
              </a:rPr>
              <a:t>behaviour</a:t>
            </a:r>
            <a:r>
              <a:rPr lang="en-US" b="0" i="0" dirty="0">
                <a:solidFill>
                  <a:srgbClr val="808080"/>
                </a:solidFill>
                <a:effectLst/>
                <a:latin typeface="Montserrat" panose="00000500000000000000" pitchFamily="2" charset="0"/>
              </a:rPr>
              <a:t>, which links to the concept of social norming, so the act of including a charitable bequest becomes accepted </a:t>
            </a:r>
            <a:r>
              <a:rPr lang="en-US" b="0" i="0" dirty="0" err="1">
                <a:solidFill>
                  <a:srgbClr val="808080"/>
                </a:solidFill>
                <a:effectLst/>
                <a:latin typeface="Montserrat" panose="00000500000000000000" pitchFamily="2" charset="0"/>
              </a:rPr>
              <a:t>behaviour</a:t>
            </a:r>
            <a:r>
              <a:rPr lang="en-US" b="0" i="0" dirty="0">
                <a:solidFill>
                  <a:srgbClr val="808080"/>
                </a:solidFill>
                <a:effectLst/>
                <a:latin typeface="Montserrat" panose="00000500000000000000" pitchFamily="2" charset="0"/>
              </a:rPr>
              <a:t>.</a:t>
            </a:r>
          </a:p>
          <a:p>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11</a:t>
            </a:fld>
            <a:endParaRPr lang="en-GB"/>
          </a:p>
        </p:txBody>
      </p:sp>
    </p:spTree>
    <p:extLst>
      <p:ext uri="{BB962C8B-B14F-4D97-AF65-F5344CB8AC3E}">
        <p14:creationId xmlns:p14="http://schemas.microsoft.com/office/powerpoint/2010/main" val="283011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08080"/>
                </a:solidFill>
                <a:effectLst/>
                <a:latin typeface="Montserrat" panose="00000500000000000000" pitchFamily="2" charset="0"/>
              </a:rPr>
              <a:t>It is therefore important for charities – and the sector as a whole – to make supporters believe this is a common act; a social norm. Case studies of legacy pledgers can encourage supporters in their decision making when considering leaving a charitable bequest. Some charities might form pledger societies or </a:t>
            </a:r>
            <a:r>
              <a:rPr lang="en-US" b="0" i="0" dirty="0" err="1">
                <a:solidFill>
                  <a:srgbClr val="808080"/>
                </a:solidFill>
                <a:effectLst/>
                <a:latin typeface="Montserrat" panose="00000500000000000000" pitchFamily="2" charset="0"/>
              </a:rPr>
              <a:t>organise</a:t>
            </a:r>
            <a:r>
              <a:rPr lang="en-US" b="0" i="0" dirty="0">
                <a:solidFill>
                  <a:srgbClr val="808080"/>
                </a:solidFill>
                <a:effectLst/>
                <a:latin typeface="Montserrat" panose="00000500000000000000" pitchFamily="2" charset="0"/>
              </a:rPr>
              <a:t> legacy events as a way to </a:t>
            </a:r>
            <a:r>
              <a:rPr lang="en-US" b="0" i="0" dirty="0" err="1">
                <a:solidFill>
                  <a:srgbClr val="808080"/>
                </a:solidFill>
                <a:effectLst/>
                <a:latin typeface="Montserrat" panose="00000500000000000000" pitchFamily="2" charset="0"/>
              </a:rPr>
              <a:t>normalise</a:t>
            </a:r>
            <a:r>
              <a:rPr lang="en-US" b="0" i="0" dirty="0">
                <a:solidFill>
                  <a:srgbClr val="808080"/>
                </a:solidFill>
                <a:effectLst/>
                <a:latin typeface="Montserrat" panose="00000500000000000000" pitchFamily="2" charset="0"/>
              </a:rPr>
              <a:t> legacy giving amongst supporters. This study has found that people will look to others if they do not understand the impact of their gift so showing others who have pledged (or previously left) a charitable bequest is extremely important.</a:t>
            </a:r>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12</a:t>
            </a:fld>
            <a:endParaRPr lang="en-GB"/>
          </a:p>
        </p:txBody>
      </p:sp>
    </p:spTree>
    <p:extLst>
      <p:ext uri="{BB962C8B-B14F-4D97-AF65-F5344CB8AC3E}">
        <p14:creationId xmlns:p14="http://schemas.microsoft.com/office/powerpoint/2010/main" val="3198218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08080"/>
                </a:solidFill>
                <a:effectLst/>
                <a:latin typeface="Montserrat" panose="00000500000000000000" pitchFamily="2" charset="0"/>
              </a:rPr>
              <a:t>These two alternative routes through the legacy decision are illustrated in the flow diagram on the slide.</a:t>
            </a:r>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13</a:t>
            </a:fld>
            <a:endParaRPr lang="en-GB"/>
          </a:p>
        </p:txBody>
      </p:sp>
    </p:spTree>
    <p:extLst>
      <p:ext uri="{BB962C8B-B14F-4D97-AF65-F5344CB8AC3E}">
        <p14:creationId xmlns:p14="http://schemas.microsoft.com/office/powerpoint/2010/main" val="2966327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808080"/>
                </a:solidFill>
                <a:effectLst/>
                <a:latin typeface="Montserrat" panose="00000500000000000000" pitchFamily="2" charset="0"/>
              </a:rPr>
              <a:t>Solicitors and Will writers are often best placed to prompt clients about legacy giving in order to increase the number of charitable bequests included in Wills. I hope that the findings of this study suggests effective ways to prime people about legacy giving. For example, prompting the initial consideration of a charitable bequest is incredibly important but understanding </a:t>
            </a:r>
            <a:r>
              <a:rPr lang="en-US" b="0" i="1" dirty="0">
                <a:solidFill>
                  <a:srgbClr val="808080"/>
                </a:solidFill>
                <a:effectLst/>
                <a:latin typeface="Montserrat" panose="00000500000000000000" pitchFamily="2" charset="0"/>
              </a:rPr>
              <a:t>which</a:t>
            </a:r>
            <a:r>
              <a:rPr lang="en-US" b="0" i="0" dirty="0">
                <a:solidFill>
                  <a:srgbClr val="808080"/>
                </a:solidFill>
                <a:effectLst/>
                <a:latin typeface="Montserrat" panose="00000500000000000000" pitchFamily="2" charset="0"/>
              </a:rPr>
              <a:t> psychological factors drive the decision could make the prompt more successful. A person needs to focus on the causes they feel connected to and can identify with; they want to believe their gift will make a positive and lasting impact on the lives of others. An example script is shown on screen.</a:t>
            </a:r>
          </a:p>
          <a:p>
            <a:pPr algn="l"/>
            <a:endParaRPr lang="en-US" b="0" i="0" dirty="0">
              <a:solidFill>
                <a:srgbClr val="808080"/>
              </a:solidFill>
              <a:effectLst/>
              <a:latin typeface="Montserrat" panose="00000500000000000000" pitchFamily="2" charset="0"/>
            </a:endParaRPr>
          </a:p>
          <a:p>
            <a:pPr algn="l"/>
            <a:r>
              <a:rPr lang="en-US" b="0" i="0" dirty="0">
                <a:solidFill>
                  <a:srgbClr val="808080"/>
                </a:solidFill>
                <a:effectLst/>
                <a:latin typeface="Montserrat" panose="00000500000000000000" pitchFamily="2" charset="0"/>
              </a:rPr>
              <a:t>Gaining deeper insight into the psychology behind legacy giving can help to make the act of including a charitable bequest in a will a positive experience. Solicitors and Will writers may help generate even more gifts in Wills for good causes by linking the legacy prompt directly to the psychological factors which drive the charitable bequest decision – benefiting us all.</a:t>
            </a:r>
          </a:p>
          <a:p>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14</a:t>
            </a:fld>
            <a:endParaRPr lang="en-GB"/>
          </a:p>
        </p:txBody>
      </p:sp>
    </p:spTree>
    <p:extLst>
      <p:ext uri="{BB962C8B-B14F-4D97-AF65-F5344CB8AC3E}">
        <p14:creationId xmlns:p14="http://schemas.microsoft.com/office/powerpoint/2010/main" val="257276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Although it is clear that more people need to be made aware of legacy giving, it is also important to understand how donors want to be approached about the subject, so that it becomes a more meaningful experience for them. Understanding legacy giving from the donor’s perspective can help ensure that any communications about charitable bequests are as effective as possible.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3</a:t>
            </a:fld>
            <a:endParaRPr lang="en-GB"/>
          </a:p>
        </p:txBody>
      </p:sp>
    </p:spTree>
    <p:extLst>
      <p:ext uri="{BB962C8B-B14F-4D97-AF65-F5344CB8AC3E}">
        <p14:creationId xmlns:p14="http://schemas.microsoft.com/office/powerpoint/2010/main" val="48569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We are told that potential legators pass through different stages of the legacy journey, two of which are consideration and intention. Yet little is known about what makes someone move from one stage to the next. For example, do certain psychological factors mediate (i.e. influence) the decision, which would provide us with a better understanding of the legacy decision making process?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aim of my study was to bring theories about psychological well-being (PWB) into the legacy giving domain, to understand more about how a person’s PWB affects their charitable bequest decision, including how potential donors might pass from consideration to intention.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4</a:t>
            </a:fld>
            <a:endParaRPr lang="en-GB"/>
          </a:p>
        </p:txBody>
      </p:sp>
    </p:spTree>
    <p:extLst>
      <p:ext uri="{BB962C8B-B14F-4D97-AF65-F5344CB8AC3E}">
        <p14:creationId xmlns:p14="http://schemas.microsoft.com/office/powerpoint/2010/main" val="2812015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808080"/>
                </a:solidFill>
                <a:effectLst/>
                <a:latin typeface="Montserrat" panose="00000500000000000000" pitchFamily="2" charset="0"/>
              </a:rPr>
              <a:t>To collect data for analysis, two successive online surveys were sent out to Christian Research’s online panel. The surveys were open to anyone aged 18 years or over and respondents supported a range of charitable causes to ensure this study’s findings could be applied to a wider population. The number of respondents across both surveys exceeded 2,100 providing a strong sample size from which to generate results.</a:t>
            </a:r>
          </a:p>
          <a:p>
            <a:pPr algn="l"/>
            <a:endParaRPr lang="en-US" b="0" i="0" dirty="0">
              <a:solidFill>
                <a:srgbClr val="808080"/>
              </a:solidFill>
              <a:effectLst/>
              <a:latin typeface="Montserrat" panose="00000500000000000000" pitchFamily="2" charset="0"/>
            </a:endParaRPr>
          </a:p>
          <a:p>
            <a:pPr algn="l"/>
            <a:r>
              <a:rPr lang="en-US" b="0" i="0" dirty="0">
                <a:solidFill>
                  <a:srgbClr val="808080"/>
                </a:solidFill>
                <a:effectLst/>
                <a:latin typeface="Montserrat" panose="00000500000000000000" pitchFamily="2" charset="0"/>
              </a:rPr>
              <a:t>The first survey examined which psychological factors drive the charitable bequest decision and move a person from consideration to intent in the legacy journey. The second survey then drilled down into some of the key findings from the first survey, using scenarios in order to prime low/high levels of certain psychological factors to see if different combinations of each affected a person’s intention to leave a gift in their Will.</a:t>
            </a:r>
          </a:p>
          <a:p>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5</a:t>
            </a:fld>
            <a:endParaRPr lang="en-GB"/>
          </a:p>
        </p:txBody>
      </p:sp>
    </p:spTree>
    <p:extLst>
      <p:ext uri="{BB962C8B-B14F-4D97-AF65-F5344CB8AC3E}">
        <p14:creationId xmlns:p14="http://schemas.microsoft.com/office/powerpoint/2010/main" val="419762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808080"/>
                </a:solidFill>
                <a:effectLst/>
                <a:latin typeface="Montserrat" panose="00000500000000000000" pitchFamily="2" charset="0"/>
              </a:rPr>
              <a:t>Results from the first study have shown that we can increase a person’s intention to include a gift to charity in their Will if we can enhance their feelings of connectedness, self-efficacy, identity importance or sense of purpose in relation to the cause. I will discuss these factors in more detail below.</a:t>
            </a:r>
          </a:p>
          <a:p>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6</a:t>
            </a:fld>
            <a:endParaRPr lang="en-GB"/>
          </a:p>
        </p:txBody>
      </p:sp>
    </p:spTree>
    <p:extLst>
      <p:ext uri="{BB962C8B-B14F-4D97-AF65-F5344CB8AC3E}">
        <p14:creationId xmlns:p14="http://schemas.microsoft.com/office/powerpoint/2010/main" val="66176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Connectedness was shown to be a significant psychological factor; the more connected a person is to a charity, the more intent they will be to include them in their Will. Connectedness can be described as the closeness or intimacy a person feels in their relationships with others. A person builds these relationships over their lifetime and they can forge strong relationships with charitable causes if they, or someone they love, have in some way benefitted from its work. </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Building connectedness should be at the heart of charities’ communications with their supporters. For example, we know stories connect on an emotional level, so using donor case studies is a powerful way to motivate people to leave a charitable bequest. Connecting supporters with beneficiaries creates a personal bond; supporters can envisage who they are helping.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B2EFE3B-6D93-42D1-9112-AF2C6E02CF0B}" type="slidenum">
              <a:rPr lang="en-GB" smtClean="0"/>
              <a:t>7</a:t>
            </a:fld>
            <a:endParaRPr lang="en-GB"/>
          </a:p>
        </p:txBody>
      </p:sp>
    </p:spTree>
    <p:extLst>
      <p:ext uri="{BB962C8B-B14F-4D97-AF65-F5344CB8AC3E}">
        <p14:creationId xmlns:p14="http://schemas.microsoft.com/office/powerpoint/2010/main" val="2428025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Self-efficacy is a person’s strong belief that they can achieve their desired outcomes and make a difference by focusing on their longer-term goals (Bandura 1997). Self-efficacy is not purely concerned with immediate outcomes; it’s about the persistence needed from beginning to end, looking at the long-term goals of the task (Rodgers, Markland, </a:t>
            </a:r>
            <a:r>
              <a:rPr lang="en-US" dirty="0" err="1"/>
              <a:t>Selzler</a:t>
            </a:r>
            <a:r>
              <a:rPr lang="en-US" dirty="0"/>
              <a:t>, Murray and Wilson 2014).</a:t>
            </a:r>
          </a:p>
          <a:p>
            <a:endParaRPr lang="en-US" dirty="0"/>
          </a:p>
          <a:p>
            <a:r>
              <a:rPr lang="en-US" dirty="0"/>
              <a:t>Although there is relatively little research with regards to self-efficacy and charitable giving, self-efficacy appears to motivate people when they are writing their will, to focus on the future of charitable causes and the positive impact their gift can have to the charity’s work and its beneficiaries. As I found in my research, higher levels of self-efficacy significantly increase the likelihood that someone will include a charitable bequest in their will. </a:t>
            </a:r>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8</a:t>
            </a:fld>
            <a:endParaRPr lang="en-GB"/>
          </a:p>
        </p:txBody>
      </p:sp>
    </p:spTree>
    <p:extLst>
      <p:ext uri="{BB962C8B-B14F-4D97-AF65-F5344CB8AC3E}">
        <p14:creationId xmlns:p14="http://schemas.microsoft.com/office/powerpoint/2010/main" val="111101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Greater purpose in life was also shown to have a significant effect on the charitable bequest decision</a:t>
            </a:r>
            <a:r>
              <a:rPr lang="en-GB"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People who</a:t>
            </a:r>
            <a:r>
              <a:rPr lang="en-GB"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understand their life’s purpose tend to be more optimistic, well connected and happier individuals who are more engaged with life. Purpose in life is also positively associated with getting older; this is because people have had the time to experience more, so they have more meaningful memories and a longer life narrative.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i="1"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Leaving a bequest in a Will to charity encourages a person to think about their life and what matters to them. For example, a beneficiary or volunteer may want to give something back to a charity that has been an important part of their life. There is also a greater sense of meaning in the act of leaving a charitable bequest in a Will because it provides a way for people to make a difference after they are gone, enhancing that person’s ultimate purpose in life. Their legacy will live on and benefit future generations, which is an incredibly positive way to be remembered.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9</a:t>
            </a:fld>
            <a:endParaRPr lang="en-GB"/>
          </a:p>
        </p:txBody>
      </p:sp>
    </p:spTree>
    <p:extLst>
      <p:ext uri="{BB962C8B-B14F-4D97-AF65-F5344CB8AC3E}">
        <p14:creationId xmlns:p14="http://schemas.microsoft.com/office/powerpoint/2010/main" val="169957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808080"/>
                </a:solidFill>
                <a:effectLst/>
                <a:latin typeface="Montserrat" panose="00000500000000000000" pitchFamily="2" charset="0"/>
              </a:rPr>
              <a:t>Role identity provides people with a sense of purpose, so they know what is expected of them in certain situations. Identity grows stronger over time, as people develop a sense of belonging. For example, if a person has long been a charity volunteer or supporter, this could have a positive impact on their desire to include a charitable bequest, because of the importance they place on that role. Their connection with the charity has more than likely strengthened over time through the relationships they forge, impacting on their loyalty and sense of identity with the cause.</a:t>
            </a:r>
          </a:p>
          <a:p>
            <a:pPr algn="l"/>
            <a:endParaRPr lang="en-US" b="0" i="0" dirty="0">
              <a:solidFill>
                <a:srgbClr val="808080"/>
              </a:solidFill>
              <a:effectLst/>
              <a:latin typeface="Montserrat" panose="00000500000000000000" pitchFamily="2" charset="0"/>
            </a:endParaRPr>
          </a:p>
          <a:p>
            <a:pPr algn="l"/>
            <a:r>
              <a:rPr lang="en-US" b="0" i="0" dirty="0">
                <a:solidFill>
                  <a:srgbClr val="808080"/>
                </a:solidFill>
                <a:effectLst/>
                <a:latin typeface="Montserrat" panose="00000500000000000000" pitchFamily="2" charset="0"/>
              </a:rPr>
              <a:t>My findings have shown that when identity importance is high, it strengthens the relationship between consideration, connectedness and intention, positively impacting on the charitable bequest decision. If a person strongly identifies with a charity, it strengthens their feeling of connectedness with the charity and its beneficiaries. In contrast, when identity importance is low, self-efficacy mediates the relationship between consideration of a charitable bequest and intention. This suggests that people need to focus on the positive outcomes of their legacy gift and the difference it will make if they do not strongly identify with the charity.</a:t>
            </a:r>
          </a:p>
          <a:p>
            <a:pPr algn="l"/>
            <a:endParaRPr lang="en-US" b="0" i="0" dirty="0">
              <a:solidFill>
                <a:srgbClr val="808080"/>
              </a:solidFill>
              <a:effectLst/>
              <a:latin typeface="Montserrat" panose="00000500000000000000" pitchFamily="2" charset="0"/>
            </a:endParaRPr>
          </a:p>
          <a:p>
            <a:pPr algn="l"/>
            <a:r>
              <a:rPr lang="en-US" b="0" i="0" dirty="0">
                <a:solidFill>
                  <a:srgbClr val="808080"/>
                </a:solidFill>
                <a:effectLst/>
                <a:latin typeface="Montserrat" panose="00000500000000000000" pitchFamily="2" charset="0"/>
              </a:rPr>
              <a:t>Therefore, ensuring supporters identify with the cause should be a priority for charitable </a:t>
            </a:r>
            <a:r>
              <a:rPr lang="en-US" b="0" i="0" dirty="0" err="1">
                <a:solidFill>
                  <a:srgbClr val="808080"/>
                </a:solidFill>
                <a:effectLst/>
                <a:latin typeface="Montserrat" panose="00000500000000000000" pitchFamily="2" charset="0"/>
              </a:rPr>
              <a:t>organisations</a:t>
            </a:r>
            <a:r>
              <a:rPr lang="en-US" b="0" i="0" dirty="0">
                <a:solidFill>
                  <a:srgbClr val="808080"/>
                </a:solidFill>
                <a:effectLst/>
                <a:latin typeface="Montserrat" panose="00000500000000000000" pitchFamily="2" charset="0"/>
              </a:rPr>
              <a:t> as well as providing them with opportunities to be personally involved. This highlights the importance of excellent supporter journeys so that charities have clear plans about how they will steward supporters in a way that builds loyalty and keeps them engaged with the charity’s work. </a:t>
            </a:r>
            <a:endParaRPr lang="en-GB" dirty="0"/>
          </a:p>
        </p:txBody>
      </p:sp>
      <p:sp>
        <p:nvSpPr>
          <p:cNvPr id="4" name="Slide Number Placeholder 3"/>
          <p:cNvSpPr>
            <a:spLocks noGrp="1"/>
          </p:cNvSpPr>
          <p:nvPr>
            <p:ph type="sldNum" sz="quarter" idx="5"/>
          </p:nvPr>
        </p:nvSpPr>
        <p:spPr/>
        <p:txBody>
          <a:bodyPr/>
          <a:lstStyle/>
          <a:p>
            <a:fld id="{7B2EFE3B-6D93-42D1-9112-AF2C6E02CF0B}" type="slidenum">
              <a:rPr lang="en-GB" smtClean="0"/>
              <a:t>10</a:t>
            </a:fld>
            <a:endParaRPr lang="en-GB"/>
          </a:p>
        </p:txBody>
      </p:sp>
    </p:spTree>
    <p:extLst>
      <p:ext uri="{BB962C8B-B14F-4D97-AF65-F5344CB8AC3E}">
        <p14:creationId xmlns:p14="http://schemas.microsoft.com/office/powerpoint/2010/main" val="1834150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bg2">
                <a:tint val="93000"/>
                <a:satMod val="150000"/>
                <a:shade val="98000"/>
                <a:lumMod val="102000"/>
              </a:schemeClr>
            </a:gs>
            <a:gs pos="89000">
              <a:schemeClr val="bg2">
                <a:tint val="98000"/>
                <a:satMod val="130000"/>
                <a:shade val="90000"/>
                <a:lumMod val="103000"/>
                <a:alpha val="6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l">
              <a:defRPr sz="6000" baseline="0">
                <a:latin typeface="Georgia" panose="020405020504050203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3602038"/>
            <a:ext cx="73152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8" name="Picture 7">
            <a:extLst>
              <a:ext uri="{FF2B5EF4-FFF2-40B4-BE49-F238E27FC236}">
                <a16:creationId xmlns:a16="http://schemas.microsoft.com/office/drawing/2014/main" id="{1583BD52-55F5-8848-975B-488073426074}"/>
              </a:ext>
            </a:extLst>
          </p:cNvPr>
          <p:cNvPicPr>
            <a:picLocks noChangeAspect="1"/>
          </p:cNvPicPr>
          <p:nvPr userDrawn="1"/>
        </p:nvPicPr>
        <p:blipFill>
          <a:blip r:embed="rId2"/>
          <a:stretch>
            <a:fillRect/>
          </a:stretch>
        </p:blipFill>
        <p:spPr>
          <a:xfrm>
            <a:off x="-66303" y="-1022652"/>
            <a:ext cx="4638303" cy="3277661"/>
          </a:xfrm>
          <a:prstGeom prst="rect">
            <a:avLst/>
          </a:prstGeom>
        </p:spPr>
      </p:pic>
      <p:pic>
        <p:nvPicPr>
          <p:cNvPr id="10" name="Picture 9">
            <a:extLst>
              <a:ext uri="{FF2B5EF4-FFF2-40B4-BE49-F238E27FC236}">
                <a16:creationId xmlns:a16="http://schemas.microsoft.com/office/drawing/2014/main" id="{F40BBFCB-4842-AA49-A400-4621B3A6DDB1}"/>
              </a:ext>
            </a:extLst>
          </p:cNvPr>
          <p:cNvPicPr>
            <a:picLocks noChangeAspect="1"/>
          </p:cNvPicPr>
          <p:nvPr userDrawn="1"/>
        </p:nvPicPr>
        <p:blipFill>
          <a:blip r:embed="rId3"/>
          <a:stretch>
            <a:fillRect/>
          </a:stretch>
        </p:blipFill>
        <p:spPr>
          <a:xfrm>
            <a:off x="8172726" y="5654978"/>
            <a:ext cx="685248" cy="685248"/>
          </a:xfrm>
          <a:prstGeom prst="rect">
            <a:avLst/>
          </a:prstGeom>
        </p:spPr>
      </p:pic>
      <p:sp>
        <p:nvSpPr>
          <p:cNvPr id="7" name="TextBox 6">
            <a:extLst>
              <a:ext uri="{FF2B5EF4-FFF2-40B4-BE49-F238E27FC236}">
                <a16:creationId xmlns:a16="http://schemas.microsoft.com/office/drawing/2014/main" id="{BED2C27A-0E57-BF48-ACBE-21014EB2BF45}"/>
              </a:ext>
            </a:extLst>
          </p:cNvPr>
          <p:cNvSpPr txBox="1"/>
          <p:nvPr userDrawn="1"/>
        </p:nvSpPr>
        <p:spPr>
          <a:xfrm>
            <a:off x="7633252" y="6444477"/>
            <a:ext cx="151074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err="1">
                <a:latin typeface="Avenir Medium" panose="02000503020000020003" pitchFamily="2" charset="0"/>
              </a:rPr>
              <a:t>www.rogare.net</a:t>
            </a:r>
            <a:endParaRPr lang="en-US" sz="1200" baseline="0" dirty="0">
              <a:latin typeface="Avenir Medium" panose="02000503020000020003" pitchFamily="2" charset="0"/>
            </a:endParaRPr>
          </a:p>
          <a:p>
            <a:endParaRPr lang="en-US" b="0" i="0" dirty="0">
              <a:latin typeface="Avenir Medium" panose="02000503020000020003" pitchFamily="2" charset="0"/>
            </a:endParaRPr>
          </a:p>
        </p:txBody>
      </p:sp>
      <p:sp>
        <p:nvSpPr>
          <p:cNvPr id="11" name="TextBox 10">
            <a:extLst>
              <a:ext uri="{FF2B5EF4-FFF2-40B4-BE49-F238E27FC236}">
                <a16:creationId xmlns:a16="http://schemas.microsoft.com/office/drawing/2014/main" id="{BEB4EA02-5ACD-E04D-B17C-C76E23B2D4E0}"/>
              </a:ext>
            </a:extLst>
          </p:cNvPr>
          <p:cNvSpPr txBox="1"/>
          <p:nvPr userDrawn="1"/>
        </p:nvSpPr>
        <p:spPr>
          <a:xfrm>
            <a:off x="129209" y="6352833"/>
            <a:ext cx="3021981" cy="369332"/>
          </a:xfrm>
          <a:prstGeom prst="rect">
            <a:avLst/>
          </a:prstGeom>
          <a:noFill/>
        </p:spPr>
        <p:txBody>
          <a:bodyPr wrap="none" rtlCol="0">
            <a:spAutoFit/>
          </a:bodyPr>
          <a:lstStyle/>
          <a:p>
            <a:r>
              <a:rPr lang="en-US" b="1" dirty="0">
                <a:latin typeface="Georgia" panose="02040502050405020303" pitchFamily="18" charset="0"/>
              </a:rPr>
              <a:t>Rethinking Fundraising</a:t>
            </a:r>
          </a:p>
        </p:txBody>
      </p:sp>
    </p:spTree>
    <p:extLst>
      <p:ext uri="{BB962C8B-B14F-4D97-AF65-F5344CB8AC3E}">
        <p14:creationId xmlns:p14="http://schemas.microsoft.com/office/powerpoint/2010/main" val="17420120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00555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123640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39000">
              <a:schemeClr val="tx1"/>
            </a:gs>
            <a:gs pos="2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lumMod val="85000"/>
                  </a:schemeClr>
                </a:solidFill>
              </a:defRPr>
            </a:lvl1pPr>
          </a:lstStyle>
          <a:p>
            <a:r>
              <a:rPr lang="en-US"/>
              <a:t>Click to edit Master title style</a:t>
            </a:r>
            <a:endParaRPr lang="en-US" dirty="0"/>
          </a:p>
        </p:txBody>
      </p:sp>
      <p:sp>
        <p:nvSpPr>
          <p:cNvPr id="3" name="Content Placeholder 2"/>
          <p:cNvSpPr>
            <a:spLocks noGrp="1"/>
          </p:cNvSpPr>
          <p:nvPr>
            <p:ph idx="1"/>
          </p:nvPr>
        </p:nvSpPr>
        <p:spPr>
          <a:noFill/>
        </p:spPr>
        <p:txBody>
          <a:bodyPr/>
          <a:lstStyle>
            <a:lvl1pPr marL="0" indent="0">
              <a:buNone/>
              <a:defRPr baseline="0">
                <a:solidFill>
                  <a:schemeClr val="bg1">
                    <a:lumMod val="95000"/>
                    <a:lumOff val="5000"/>
                  </a:schemeClr>
                </a:solidFill>
              </a:defRPr>
            </a:lvl1pPr>
            <a:lvl2pPr>
              <a:defRPr baseline="0">
                <a:solidFill>
                  <a:schemeClr val="bg2">
                    <a:lumMod val="75000"/>
                  </a:schemeClr>
                </a:solidFill>
              </a:defRPr>
            </a:lvl2pPr>
            <a:lvl3pPr>
              <a:defRPr baseline="0">
                <a:solidFill>
                  <a:schemeClr val="tx2">
                    <a:lumMod val="50000"/>
                  </a:schemeClr>
                </a:solidFill>
              </a:defRPr>
            </a:lvl3pPr>
            <a:lvl4pPr>
              <a:defRPr baseline="0">
                <a:solidFill>
                  <a:schemeClr val="bg2">
                    <a:lumMod val="75000"/>
                  </a:schemeClr>
                </a:solidFill>
              </a:defRPr>
            </a:lvl4pPr>
            <a:lvl5pPr>
              <a:defRPr baseline="0">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bg2">
                    <a:lumMod val="75000"/>
                  </a:schemeClr>
                </a:solidFill>
              </a:defRPr>
            </a:lvl1pPr>
          </a:lstStyle>
          <a:p>
            <a:endParaRPr lang="en-US" dirty="0"/>
          </a:p>
        </p:txBody>
      </p:sp>
      <p:pic>
        <p:nvPicPr>
          <p:cNvPr id="12" name="Picture 11" descr="A close up of a logo&#10;&#10;Description automatically generated">
            <a:extLst>
              <a:ext uri="{FF2B5EF4-FFF2-40B4-BE49-F238E27FC236}">
                <a16:creationId xmlns:a16="http://schemas.microsoft.com/office/drawing/2014/main" id="{B41B0F26-D41A-B644-B81C-B8BD3BC2AEEA}"/>
              </a:ext>
            </a:extLst>
          </p:cNvPr>
          <p:cNvPicPr>
            <a:picLocks noChangeAspect="1"/>
          </p:cNvPicPr>
          <p:nvPr userDrawn="1"/>
        </p:nvPicPr>
        <p:blipFill>
          <a:blip r:embed="rId2"/>
          <a:stretch>
            <a:fillRect/>
          </a:stretch>
        </p:blipFill>
        <p:spPr>
          <a:xfrm>
            <a:off x="8408504" y="5716103"/>
            <a:ext cx="595796" cy="595796"/>
          </a:xfrm>
          <a:prstGeom prst="rect">
            <a:avLst/>
          </a:prstGeom>
        </p:spPr>
      </p:pic>
      <p:sp>
        <p:nvSpPr>
          <p:cNvPr id="8" name="TextBox 7">
            <a:extLst>
              <a:ext uri="{FF2B5EF4-FFF2-40B4-BE49-F238E27FC236}">
                <a16:creationId xmlns:a16="http://schemas.microsoft.com/office/drawing/2014/main" id="{D7EB9404-580B-5F48-887E-F5F3ADD3DE46}"/>
              </a:ext>
            </a:extLst>
          </p:cNvPr>
          <p:cNvSpPr txBox="1"/>
          <p:nvPr userDrawn="1"/>
        </p:nvSpPr>
        <p:spPr>
          <a:xfrm>
            <a:off x="7802216" y="6356351"/>
            <a:ext cx="136166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err="1">
                <a:solidFill>
                  <a:schemeClr val="bg2">
                    <a:lumMod val="75000"/>
                  </a:schemeClr>
                </a:solidFill>
                <a:latin typeface="Avenir Medium" panose="02000503020000020003" pitchFamily="2" charset="0"/>
              </a:rPr>
              <a:t>www.rogare.net</a:t>
            </a:r>
            <a:endParaRPr lang="en-US" sz="1200" baseline="0" dirty="0">
              <a:solidFill>
                <a:schemeClr val="bg2">
                  <a:lumMod val="75000"/>
                </a:schemeClr>
              </a:solidFill>
              <a:latin typeface="Avenir Medium" panose="02000503020000020003" pitchFamily="2" charset="0"/>
            </a:endParaRPr>
          </a:p>
          <a:p>
            <a:endParaRPr lang="en-US" b="0" i="0" dirty="0">
              <a:latin typeface="Avenir Medium" panose="02000503020000020003" pitchFamily="2" charset="0"/>
            </a:endParaRPr>
          </a:p>
        </p:txBody>
      </p:sp>
      <p:sp>
        <p:nvSpPr>
          <p:cNvPr id="9" name="TextBox 8">
            <a:extLst>
              <a:ext uri="{FF2B5EF4-FFF2-40B4-BE49-F238E27FC236}">
                <a16:creationId xmlns:a16="http://schemas.microsoft.com/office/drawing/2014/main" id="{CEE26C9C-89BE-794F-A63C-BE5C22D4CD0F}"/>
              </a:ext>
            </a:extLst>
          </p:cNvPr>
          <p:cNvSpPr txBox="1"/>
          <p:nvPr userDrawn="1"/>
        </p:nvSpPr>
        <p:spPr>
          <a:xfrm>
            <a:off x="129209" y="6352833"/>
            <a:ext cx="3021981" cy="369332"/>
          </a:xfrm>
          <a:prstGeom prst="rect">
            <a:avLst/>
          </a:prstGeom>
          <a:noFill/>
        </p:spPr>
        <p:txBody>
          <a:bodyPr wrap="none" rtlCol="0">
            <a:spAutoFit/>
          </a:bodyPr>
          <a:lstStyle/>
          <a:p>
            <a:r>
              <a:rPr lang="en-US" b="1" dirty="0">
                <a:solidFill>
                  <a:schemeClr val="bg2">
                    <a:lumMod val="75000"/>
                  </a:schemeClr>
                </a:solidFill>
                <a:latin typeface="Georgia" panose="02040502050405020303" pitchFamily="18" charset="0"/>
              </a:rPr>
              <a:t>Rethinking Fundraising</a:t>
            </a:r>
          </a:p>
        </p:txBody>
      </p:sp>
    </p:spTree>
    <p:extLst>
      <p:ext uri="{BB962C8B-B14F-4D97-AF65-F5344CB8AC3E}">
        <p14:creationId xmlns:p14="http://schemas.microsoft.com/office/powerpoint/2010/main" val="108061339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232135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24EDBA-E9B4-F74A-9545-28270C4E7624}" type="datetimeFigureOut">
              <a:rPr lang="en-US" smtClean="0"/>
              <a:t>5/23/22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71285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24EDBA-E9B4-F74A-9545-28270C4E7624}" type="datetimeFigureOut">
              <a:rPr lang="en-US" smtClean="0"/>
              <a:t>5/23/22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21356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24EDBA-E9B4-F74A-9545-28270C4E7624}" type="datetimeFigureOut">
              <a:rPr lang="en-US" smtClean="0"/>
              <a:t>5/23/22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35161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4EDBA-E9B4-F74A-9545-28270C4E7624}" type="datetimeFigureOut">
              <a:rPr lang="en-US" smtClean="0"/>
              <a:t>5/23/22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27582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24EDBA-E9B4-F74A-9545-28270C4E7624}" type="datetimeFigureOut">
              <a:rPr lang="en-US" smtClean="0"/>
              <a:t>5/23/22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283088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24EDBA-E9B4-F74A-9545-28270C4E7624}" type="datetimeFigureOut">
              <a:rPr lang="en-US" smtClean="0"/>
              <a:t>5/23/22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40632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venir Medium" panose="02000503020000020003" pitchFamily="2" charset="0"/>
              </a:defRPr>
            </a:lvl1pPr>
          </a:lstStyle>
          <a:p>
            <a:fld id="{B124EDBA-E9B4-F74A-9545-28270C4E7624}" type="datetimeFigureOut">
              <a:rPr lang="en-US" smtClean="0"/>
              <a:pPr/>
              <a:t>5/23/22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venir Medium" panose="02000503020000020003" pitchFamily="2"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venir Medium" panose="02000503020000020003" pitchFamily="2" charset="0"/>
              </a:defRPr>
            </a:lvl1pPr>
          </a:lstStyle>
          <a:p>
            <a:fld id="{281E924B-7012-914B-B771-B830E08937B1}" type="slidenum">
              <a:rPr lang="en-US" smtClean="0"/>
              <a:pPr/>
              <a:t>‹#›</a:t>
            </a:fld>
            <a:endParaRPr lang="en-US" dirty="0"/>
          </a:p>
        </p:txBody>
      </p:sp>
    </p:spTree>
    <p:extLst>
      <p:ext uri="{BB962C8B-B14F-4D97-AF65-F5344CB8AC3E}">
        <p14:creationId xmlns:p14="http://schemas.microsoft.com/office/powerpoint/2010/main" val="3334615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baseline="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Medium"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5539-0243-3B4A-8A8F-8DECAF266D90}"/>
              </a:ext>
            </a:extLst>
          </p:cNvPr>
          <p:cNvSpPr>
            <a:spLocks noGrp="1"/>
          </p:cNvSpPr>
          <p:nvPr>
            <p:ph type="ctrTitle"/>
          </p:nvPr>
        </p:nvSpPr>
        <p:spPr>
          <a:xfrm>
            <a:off x="685800" y="1692520"/>
            <a:ext cx="7772400" cy="2387600"/>
          </a:xfrm>
        </p:spPr>
        <p:txBody>
          <a:bodyPr>
            <a:normAutofit/>
          </a:bodyPr>
          <a:lstStyle/>
          <a:p>
            <a:r>
              <a:rPr lang="en-GB" sz="4400" dirty="0"/>
              <a:t>Psychological well-being </a:t>
            </a:r>
            <a:br>
              <a:rPr lang="en-GB" sz="4400" dirty="0"/>
            </a:br>
            <a:r>
              <a:rPr lang="en-GB" sz="4400" dirty="0"/>
              <a:t>and the charitable bequest decision</a:t>
            </a:r>
            <a:endParaRPr lang="en-US" sz="4400" dirty="0"/>
          </a:p>
        </p:txBody>
      </p:sp>
      <p:sp>
        <p:nvSpPr>
          <p:cNvPr id="3" name="Subtitle 2">
            <a:extLst>
              <a:ext uri="{FF2B5EF4-FFF2-40B4-BE49-F238E27FC236}">
                <a16:creationId xmlns:a16="http://schemas.microsoft.com/office/drawing/2014/main" id="{2C0B19B8-5FA5-2749-ADBA-3F4C56A960E9}"/>
              </a:ext>
            </a:extLst>
          </p:cNvPr>
          <p:cNvSpPr>
            <a:spLocks noGrp="1"/>
          </p:cNvSpPr>
          <p:nvPr>
            <p:ph type="subTitle" idx="1"/>
          </p:nvPr>
        </p:nvSpPr>
        <p:spPr>
          <a:xfrm>
            <a:off x="685800" y="4172195"/>
            <a:ext cx="7315200" cy="1655762"/>
          </a:xfrm>
        </p:spPr>
        <p:txBody>
          <a:bodyPr/>
          <a:lstStyle/>
          <a:p>
            <a:r>
              <a:rPr lang="en-US" dirty="0"/>
              <a:t>Dr Lucy </a:t>
            </a:r>
            <a:r>
              <a:rPr lang="en-US" dirty="0" err="1"/>
              <a:t>Lowthian</a:t>
            </a:r>
            <a:endParaRPr lang="en-US" dirty="0"/>
          </a:p>
        </p:txBody>
      </p:sp>
      <p:pic>
        <p:nvPicPr>
          <p:cNvPr id="4" name="Picture 3">
            <a:extLst>
              <a:ext uri="{FF2B5EF4-FFF2-40B4-BE49-F238E27FC236}">
                <a16:creationId xmlns:a16="http://schemas.microsoft.com/office/drawing/2014/main" id="{9CEB91BB-B718-D062-FF2A-866328680C2C}"/>
              </a:ext>
            </a:extLst>
          </p:cNvPr>
          <p:cNvPicPr>
            <a:picLocks noChangeAspect="1"/>
          </p:cNvPicPr>
          <p:nvPr/>
        </p:nvPicPr>
        <p:blipFill>
          <a:blip r:embed="rId2"/>
          <a:stretch>
            <a:fillRect/>
          </a:stretch>
        </p:blipFill>
        <p:spPr>
          <a:xfrm>
            <a:off x="7530480" y="110919"/>
            <a:ext cx="1409768" cy="1409768"/>
          </a:xfrm>
          <a:prstGeom prst="rect">
            <a:avLst/>
          </a:prstGeom>
        </p:spPr>
      </p:pic>
    </p:spTree>
    <p:extLst>
      <p:ext uri="{BB962C8B-B14F-4D97-AF65-F5344CB8AC3E}">
        <p14:creationId xmlns:p14="http://schemas.microsoft.com/office/powerpoint/2010/main" val="910371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3A45-C404-005C-4680-88469D05783F}"/>
              </a:ext>
            </a:extLst>
          </p:cNvPr>
          <p:cNvSpPr>
            <a:spLocks noGrp="1"/>
          </p:cNvSpPr>
          <p:nvPr>
            <p:ph type="title"/>
          </p:nvPr>
        </p:nvSpPr>
        <p:spPr/>
        <p:txBody>
          <a:bodyPr/>
          <a:lstStyle/>
          <a:p>
            <a:r>
              <a:rPr lang="en-GB" dirty="0"/>
              <a:t>Identity importance</a:t>
            </a:r>
          </a:p>
        </p:txBody>
      </p:sp>
      <p:sp>
        <p:nvSpPr>
          <p:cNvPr id="3" name="Content Placeholder 2">
            <a:extLst>
              <a:ext uri="{FF2B5EF4-FFF2-40B4-BE49-F238E27FC236}">
                <a16:creationId xmlns:a16="http://schemas.microsoft.com/office/drawing/2014/main" id="{EC2C7DC7-9B73-2FB6-67BA-1660692BC304}"/>
              </a:ext>
            </a:extLst>
          </p:cNvPr>
          <p:cNvSpPr>
            <a:spLocks noGrp="1"/>
          </p:cNvSpPr>
          <p:nvPr>
            <p:ph idx="1"/>
          </p:nvPr>
        </p:nvSpPr>
        <p:spPr/>
        <p:txBody>
          <a:bodyPr>
            <a:normAutofit fontScale="77500" lnSpcReduction="20000"/>
          </a:bodyPr>
          <a:lstStyle/>
          <a:p>
            <a:pPr marL="342900" indent="-342900">
              <a:buFont typeface="Arial" panose="020B0604020202020204" pitchFamily="34" charset="0"/>
              <a:buChar char="•"/>
            </a:pPr>
            <a:r>
              <a:rPr lang="en-GB" sz="2800" dirty="0">
                <a:solidFill>
                  <a:schemeClr val="bg2">
                    <a:lumMod val="75000"/>
                  </a:schemeClr>
                </a:solidFill>
                <a:effectLst/>
                <a:latin typeface="Avenir Medium" panose="02000503020000020003"/>
                <a:ea typeface="Calibri" panose="020F0502020204030204" pitchFamily="34" charset="0"/>
              </a:rPr>
              <a:t>Every person has distinct identities, and they place a level of importance on each role they undertake</a:t>
            </a:r>
            <a:endParaRPr lang="en-US" sz="2800" dirty="0">
              <a:solidFill>
                <a:schemeClr val="bg2">
                  <a:lumMod val="75000"/>
                </a:schemeClr>
              </a:solidFill>
              <a:latin typeface="Avenir Medium" panose="02000503020000020003"/>
              <a:ea typeface="Calibri" panose="020F0502020204030204" pitchFamily="34" charset="0"/>
            </a:endParaRPr>
          </a:p>
          <a:p>
            <a:pPr marL="342900" indent="-342900">
              <a:buFont typeface="Arial" panose="020B0604020202020204" pitchFamily="34" charset="0"/>
              <a:buChar char="•"/>
            </a:pPr>
            <a:r>
              <a:rPr lang="en-GB" sz="2800" dirty="0">
                <a:solidFill>
                  <a:schemeClr val="bg2">
                    <a:lumMod val="60000"/>
                    <a:lumOff val="40000"/>
                  </a:schemeClr>
                </a:solidFill>
                <a:effectLst/>
                <a:latin typeface="Avenir Medium" panose="02000503020000020003"/>
                <a:ea typeface="Calibri" panose="020F0502020204030204" pitchFamily="34" charset="0"/>
              </a:rPr>
              <a:t>Identity grows stronger over time as people perform more in the role and develop a sense of belonging</a:t>
            </a:r>
          </a:p>
          <a:p>
            <a:pPr marL="342900" indent="-342900">
              <a:buFont typeface="Arial" panose="020B0604020202020204" pitchFamily="34" charset="0"/>
              <a:buChar char="•"/>
            </a:pPr>
            <a:r>
              <a:rPr lang="en-GB" sz="2800" dirty="0">
                <a:solidFill>
                  <a:schemeClr val="bg2">
                    <a:lumMod val="75000"/>
                  </a:schemeClr>
                </a:solidFill>
                <a:effectLst/>
                <a:latin typeface="Avenir Medium" panose="02000503020000020003"/>
                <a:ea typeface="Calibri" panose="020F0502020204030204" pitchFamily="34" charset="0"/>
              </a:rPr>
              <a:t>For example, if a person has been a charity volunteer or supporter, this could have a positive impact on their desire to include a charitable bequest because of the importance they place on the role</a:t>
            </a:r>
          </a:p>
          <a:p>
            <a:pPr marL="342900" indent="-342900">
              <a:buFont typeface="Arial" panose="020B0604020202020204" pitchFamily="34" charset="0"/>
              <a:buChar char="•"/>
            </a:pPr>
            <a:r>
              <a:rPr lang="en-GB" sz="2800" dirty="0">
                <a:solidFill>
                  <a:schemeClr val="bg2">
                    <a:lumMod val="60000"/>
                    <a:lumOff val="40000"/>
                  </a:schemeClr>
                </a:solidFill>
                <a:latin typeface="Avenir Medium" panose="02000503020000020003"/>
                <a:ea typeface="Calibri" panose="020F0502020204030204" pitchFamily="34" charset="0"/>
              </a:rPr>
              <a:t>H</a:t>
            </a:r>
            <a:r>
              <a:rPr lang="en-GB" sz="2800" dirty="0">
                <a:solidFill>
                  <a:schemeClr val="bg2">
                    <a:lumMod val="60000"/>
                    <a:lumOff val="40000"/>
                  </a:schemeClr>
                </a:solidFill>
                <a:effectLst/>
                <a:latin typeface="Avenir Medium" panose="02000503020000020003"/>
                <a:ea typeface="Calibri" panose="020F0502020204030204" pitchFamily="34" charset="0"/>
              </a:rPr>
              <a:t>igher identity importance strengthens the relationship between consideration, connectedness, and intention, positively impacting on the charitable bequest decision</a:t>
            </a:r>
          </a:p>
          <a:p>
            <a:pPr marL="342900" indent="-342900">
              <a:buFont typeface="Arial" panose="020B0604020202020204" pitchFamily="34" charset="0"/>
              <a:buChar char="•"/>
            </a:pPr>
            <a:r>
              <a:rPr lang="en-GB" sz="2800" dirty="0">
                <a:solidFill>
                  <a:schemeClr val="bg2">
                    <a:lumMod val="75000"/>
                  </a:schemeClr>
                </a:solidFill>
                <a:effectLst/>
                <a:latin typeface="Avenir Medium" panose="02000503020000020003"/>
                <a:ea typeface="Calibri" panose="020F0502020204030204" pitchFamily="34" charset="0"/>
              </a:rPr>
              <a:t>In contrast, when identity importance is low, self-efficacy mediates the relationship between consideration of a charitable bequest and intention</a:t>
            </a:r>
            <a:endParaRPr lang="en-US" sz="2800" dirty="0">
              <a:solidFill>
                <a:schemeClr val="bg2">
                  <a:lumMod val="75000"/>
                </a:schemeClr>
              </a:solidFill>
              <a:effectLst/>
              <a:latin typeface="Avenir Medium" panose="02000503020000020003"/>
              <a:ea typeface="Calibri" panose="020F0502020204030204" pitchFamily="34" charset="0"/>
            </a:endParaRPr>
          </a:p>
          <a:p>
            <a:endParaRPr lang="en-GB" dirty="0">
              <a:latin typeface="Avenir Medium" panose="02000503020000020003"/>
            </a:endParaRPr>
          </a:p>
        </p:txBody>
      </p:sp>
    </p:spTree>
    <p:extLst>
      <p:ext uri="{BB962C8B-B14F-4D97-AF65-F5344CB8AC3E}">
        <p14:creationId xmlns:p14="http://schemas.microsoft.com/office/powerpoint/2010/main" val="2018498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5CE93-CCB6-741D-7385-A23E6B43332F}"/>
              </a:ext>
            </a:extLst>
          </p:cNvPr>
          <p:cNvSpPr>
            <a:spLocks noGrp="1"/>
          </p:cNvSpPr>
          <p:nvPr>
            <p:ph type="title"/>
          </p:nvPr>
        </p:nvSpPr>
        <p:spPr/>
        <p:txBody>
          <a:bodyPr/>
          <a:lstStyle/>
          <a:p>
            <a:r>
              <a:rPr lang="en-GB" dirty="0"/>
              <a:t>Focusing on others</a:t>
            </a:r>
          </a:p>
        </p:txBody>
      </p:sp>
      <p:graphicFrame>
        <p:nvGraphicFramePr>
          <p:cNvPr id="4" name="TextBox 4">
            <a:extLst>
              <a:ext uri="{FF2B5EF4-FFF2-40B4-BE49-F238E27FC236}">
                <a16:creationId xmlns:a16="http://schemas.microsoft.com/office/drawing/2014/main" id="{39F238E2-B8EA-1127-E9B5-4E6C6FDC55AE}"/>
              </a:ext>
            </a:extLst>
          </p:cNvPr>
          <p:cNvGraphicFramePr>
            <a:graphicFrameLocks noGrp="1"/>
          </p:cNvGraphicFramePr>
          <p:nvPr>
            <p:ph idx="1"/>
            <p:extLst>
              <p:ext uri="{D42A27DB-BD31-4B8C-83A1-F6EECF244321}">
                <p14:modId xmlns:p14="http://schemas.microsoft.com/office/powerpoint/2010/main" val="1856758333"/>
              </p:ext>
            </p:extLst>
          </p:nvPr>
        </p:nvGraphicFramePr>
        <p:xfrm>
          <a:off x="628651" y="1084521"/>
          <a:ext cx="7675378" cy="5773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4036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3985-84E4-A692-4B54-6FF2075929E9}"/>
              </a:ext>
            </a:extLst>
          </p:cNvPr>
          <p:cNvSpPr>
            <a:spLocks noGrp="1"/>
          </p:cNvSpPr>
          <p:nvPr>
            <p:ph type="title"/>
          </p:nvPr>
        </p:nvSpPr>
        <p:spPr>
          <a:xfrm>
            <a:off x="233916" y="248168"/>
            <a:ext cx="8143210" cy="1325563"/>
          </a:xfrm>
        </p:spPr>
        <p:txBody>
          <a:bodyPr>
            <a:normAutofit fontScale="90000"/>
          </a:bodyPr>
          <a:lstStyle/>
          <a:p>
            <a:r>
              <a:rPr lang="en-GB" sz="4800" b="1" dirty="0">
                <a:solidFill>
                  <a:schemeClr val="accent4"/>
                </a:solidFill>
              </a:rPr>
              <a:t>Help to create a social norm</a:t>
            </a:r>
          </a:p>
        </p:txBody>
      </p:sp>
    </p:spTree>
    <p:extLst>
      <p:ext uri="{BB962C8B-B14F-4D97-AF65-F5344CB8AC3E}">
        <p14:creationId xmlns:p14="http://schemas.microsoft.com/office/powerpoint/2010/main" val="190823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CE3AD5-557A-E8C7-FAE0-5D73D4E847E9}"/>
              </a:ext>
            </a:extLst>
          </p:cNvPr>
          <p:cNvPicPr>
            <a:picLocks noGrp="1" noChangeAspect="1"/>
          </p:cNvPicPr>
          <p:nvPr>
            <p:ph idx="1"/>
          </p:nvPr>
        </p:nvPicPr>
        <p:blipFill>
          <a:blip r:embed="rId3"/>
          <a:stretch>
            <a:fillRect/>
          </a:stretch>
        </p:blipFill>
        <p:spPr>
          <a:xfrm>
            <a:off x="1336437" y="68263"/>
            <a:ext cx="6471126" cy="6216650"/>
          </a:xfrm>
          <a:prstGeom prst="rect">
            <a:avLst/>
          </a:prstGeom>
          <a:noFill/>
        </p:spPr>
      </p:pic>
    </p:spTree>
    <p:extLst>
      <p:ext uri="{BB962C8B-B14F-4D97-AF65-F5344CB8AC3E}">
        <p14:creationId xmlns:p14="http://schemas.microsoft.com/office/powerpoint/2010/main" val="1518799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24B8-2E0A-697A-A552-FB6197B37005}"/>
              </a:ext>
            </a:extLst>
          </p:cNvPr>
          <p:cNvSpPr>
            <a:spLocks noGrp="1"/>
          </p:cNvSpPr>
          <p:nvPr>
            <p:ph type="title"/>
          </p:nvPr>
        </p:nvSpPr>
        <p:spPr/>
        <p:txBody>
          <a:bodyPr/>
          <a:lstStyle/>
          <a:p>
            <a:r>
              <a:rPr lang="en-GB" dirty="0"/>
              <a:t>The role of solicitors and will writers in prompting gifts</a:t>
            </a:r>
          </a:p>
        </p:txBody>
      </p:sp>
      <p:sp>
        <p:nvSpPr>
          <p:cNvPr id="3" name="Content Placeholder 2">
            <a:extLst>
              <a:ext uri="{FF2B5EF4-FFF2-40B4-BE49-F238E27FC236}">
                <a16:creationId xmlns:a16="http://schemas.microsoft.com/office/drawing/2014/main" id="{233C9372-4EBC-6C71-FC33-51CE2E929AE2}"/>
              </a:ext>
            </a:extLst>
          </p:cNvPr>
          <p:cNvSpPr>
            <a:spLocks noGrp="1"/>
          </p:cNvSpPr>
          <p:nvPr>
            <p:ph idx="1"/>
          </p:nvPr>
        </p:nvSpPr>
        <p:spPr>
          <a:xfrm>
            <a:off x="628650" y="1988915"/>
            <a:ext cx="7886700" cy="4351338"/>
          </a:xfrm>
        </p:spPr>
        <p:txBody>
          <a:bodyPr>
            <a:normAutofit fontScale="85000" lnSpcReduction="20000"/>
          </a:bodyPr>
          <a:lstStyle/>
          <a:p>
            <a:pPr marL="342900" indent="-342900">
              <a:buFont typeface="Arial" panose="020B0604020202020204" pitchFamily="34" charset="0"/>
              <a:buChar char="•"/>
            </a:pPr>
            <a:r>
              <a:rPr lang="en-US" sz="2800" dirty="0">
                <a:solidFill>
                  <a:schemeClr val="bg2">
                    <a:lumMod val="75000"/>
                  </a:schemeClr>
                </a:solidFill>
                <a:latin typeface="Avenir Medium" panose="02000503020000020003"/>
              </a:rPr>
              <a:t>Solicitors and Will writers are best placed to prompt clients about legacy giving</a:t>
            </a:r>
          </a:p>
          <a:p>
            <a:pPr marL="342900" indent="-342900">
              <a:buFont typeface="Arial" panose="020B0604020202020204" pitchFamily="34" charset="0"/>
              <a:buChar char="•"/>
            </a:pPr>
            <a:r>
              <a:rPr lang="en-US" sz="2800" dirty="0">
                <a:solidFill>
                  <a:schemeClr val="bg2">
                    <a:lumMod val="60000"/>
                    <a:lumOff val="40000"/>
                  </a:schemeClr>
                </a:solidFill>
                <a:latin typeface="Avenir Medium" panose="02000503020000020003"/>
              </a:rPr>
              <a:t>We now have a better understanding of the most effective ways to prime people about charitable bequests</a:t>
            </a:r>
          </a:p>
          <a:p>
            <a:pPr marL="342900" indent="-342900">
              <a:buFont typeface="Arial" panose="020B0604020202020204" pitchFamily="34" charset="0"/>
              <a:buChar char="•"/>
            </a:pPr>
            <a:r>
              <a:rPr lang="en-GB" sz="2800" dirty="0">
                <a:solidFill>
                  <a:schemeClr val="bg2">
                    <a:lumMod val="75000"/>
                  </a:schemeClr>
                </a:solidFill>
                <a:effectLst/>
                <a:latin typeface="Avenir Medium" panose="02000503020000020003"/>
                <a:ea typeface="Calibri" panose="020F0502020204030204" pitchFamily="34" charset="0"/>
                <a:cs typeface="Times New Roman" panose="02020603050405020304" pitchFamily="18" charset="0"/>
              </a:rPr>
              <a:t>A person needs to focus on the causes they feel connected to and can identify with; they want to believe their gift will make a positive and lasting impact on the lives of others. </a:t>
            </a:r>
          </a:p>
          <a:p>
            <a:pPr marL="342900" indent="-342900">
              <a:buFont typeface="Arial" panose="020B0604020202020204" pitchFamily="34" charset="0"/>
              <a:buChar char="•"/>
            </a:pPr>
            <a:r>
              <a:rPr lang="en-GB" sz="2800" dirty="0">
                <a:solidFill>
                  <a:schemeClr val="bg2">
                    <a:lumMod val="60000"/>
                    <a:lumOff val="40000"/>
                  </a:schemeClr>
                </a:solidFill>
                <a:effectLst/>
                <a:latin typeface="Avenir Medium" panose="02000503020000020003"/>
                <a:ea typeface="Calibri" panose="020F0502020204030204" pitchFamily="34" charset="0"/>
                <a:cs typeface="Times New Roman" panose="02020603050405020304" pitchFamily="18" charset="0"/>
              </a:rPr>
              <a:t>An example script could be - </a:t>
            </a:r>
            <a:r>
              <a:rPr lang="en-GB" sz="2800" i="1" dirty="0">
                <a:solidFill>
                  <a:schemeClr val="bg2">
                    <a:lumMod val="60000"/>
                    <a:lumOff val="40000"/>
                  </a:schemeClr>
                </a:solidFill>
                <a:effectLst/>
                <a:latin typeface="Avenir Medium" panose="02000503020000020003"/>
                <a:ea typeface="Calibri" panose="020F0502020204030204" pitchFamily="34" charset="0"/>
                <a:cs typeface="Times New Roman" panose="02020603050405020304" pitchFamily="18" charset="0"/>
              </a:rPr>
              <a:t>‘Many people decide to leave a gift in their Will to a charity that is important in their life. Is there a charity you feel particularly connected to that you would like to include in your </a:t>
            </a:r>
            <a:r>
              <a:rPr lang="en-GB" i="1" dirty="0">
                <a:solidFill>
                  <a:schemeClr val="bg2">
                    <a:lumMod val="60000"/>
                    <a:lumOff val="40000"/>
                  </a:schemeClr>
                </a:solidFill>
                <a:latin typeface="Avenir Medium" panose="02000503020000020003"/>
                <a:ea typeface="Calibri" panose="020F0502020204030204" pitchFamily="34" charset="0"/>
                <a:cs typeface="Times New Roman" panose="02020603050405020304" pitchFamily="18" charset="0"/>
              </a:rPr>
              <a:t>W</a:t>
            </a:r>
            <a:r>
              <a:rPr lang="en-GB" sz="2800" i="1" dirty="0">
                <a:solidFill>
                  <a:schemeClr val="bg2">
                    <a:lumMod val="60000"/>
                    <a:lumOff val="40000"/>
                  </a:schemeClr>
                </a:solidFill>
                <a:effectLst/>
                <a:latin typeface="Avenir Medium" panose="02000503020000020003"/>
                <a:ea typeface="Calibri" panose="020F0502020204030204" pitchFamily="34" charset="0"/>
                <a:cs typeface="Times New Roman" panose="02020603050405020304" pitchFamily="18" charset="0"/>
              </a:rPr>
              <a:t>ill, so your gift can make a lasting difference in the future?</a:t>
            </a:r>
            <a:r>
              <a:rPr lang="en-GB" sz="2800" dirty="0">
                <a:solidFill>
                  <a:schemeClr val="bg2">
                    <a:lumMod val="60000"/>
                    <a:lumOff val="40000"/>
                  </a:schemeClr>
                </a:solidFill>
                <a:effectLst/>
                <a:latin typeface="Avenir Medium" panose="02000503020000020003"/>
                <a:ea typeface="Calibri" panose="020F0502020204030204" pitchFamily="34" charset="0"/>
                <a:cs typeface="Times New Roman" panose="02020603050405020304" pitchFamily="18" charset="0"/>
              </a:rPr>
              <a:t>’</a:t>
            </a:r>
            <a:r>
              <a:rPr lang="en-GB" sz="2800" dirty="0">
                <a:solidFill>
                  <a:schemeClr val="bg2">
                    <a:lumMod val="60000"/>
                    <a:lumOff val="40000"/>
                  </a:schemeClr>
                </a:solidFill>
                <a:effectLst/>
                <a:latin typeface="Avenir Medium" panose="02000503020000020003"/>
                <a:ea typeface="Times New Roman" panose="02020603050405020304" pitchFamily="18" charset="0"/>
                <a:cs typeface="Times New Roman" panose="02020603050405020304" pitchFamily="18" charset="0"/>
              </a:rPr>
              <a:t> </a:t>
            </a:r>
            <a:r>
              <a:rPr lang="en-GB" sz="2800" dirty="0">
                <a:solidFill>
                  <a:schemeClr val="bg2">
                    <a:lumMod val="60000"/>
                    <a:lumOff val="40000"/>
                  </a:schemeClr>
                </a:solidFill>
                <a:effectLst/>
                <a:latin typeface="Varah" pitchFamily="50" charset="0"/>
                <a:ea typeface="Times New Roman" panose="02020603050405020304" pitchFamily="18" charset="0"/>
                <a:cs typeface="Times New Roman" panose="02020603050405020304" pitchFamily="18" charset="0"/>
              </a:rPr>
              <a:t> </a:t>
            </a:r>
            <a:endParaRPr lang="en-GB" sz="2800" dirty="0">
              <a:solidFill>
                <a:schemeClr val="bg2">
                  <a:lumMod val="60000"/>
                  <a:lumOff val="40000"/>
                </a:schemeClr>
              </a:solidFill>
              <a:effectLst/>
              <a:latin typeface="Varah" pitchFamily="50"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18081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1DC2-AA94-A023-BB44-D5746AF3EA3B}"/>
              </a:ext>
            </a:extLst>
          </p:cNvPr>
          <p:cNvSpPr>
            <a:spLocks noGrp="1"/>
          </p:cNvSpPr>
          <p:nvPr>
            <p:ph type="title"/>
          </p:nvPr>
        </p:nvSpPr>
        <p:spPr/>
        <p:txBody>
          <a:bodyPr/>
          <a:lstStyle/>
          <a:p>
            <a:r>
              <a:rPr lang="en-US" dirty="0"/>
              <a:t>Rogare Associate Members</a:t>
            </a:r>
          </a:p>
        </p:txBody>
      </p:sp>
      <p:sp>
        <p:nvSpPr>
          <p:cNvPr id="3" name="Content Placeholder 2">
            <a:extLst>
              <a:ext uri="{FF2B5EF4-FFF2-40B4-BE49-F238E27FC236}">
                <a16:creationId xmlns:a16="http://schemas.microsoft.com/office/drawing/2014/main" id="{5EC93A40-F43C-4B28-4D57-0EE8542319FB}"/>
              </a:ext>
            </a:extLst>
          </p:cNvPr>
          <p:cNvSpPr>
            <a:spLocks noGrp="1"/>
          </p:cNvSpPr>
          <p:nvPr>
            <p:ph idx="1"/>
          </p:nvPr>
        </p:nvSpPr>
        <p:spPr>
          <a:xfrm>
            <a:off x="628650" y="1825625"/>
            <a:ext cx="7886700" cy="2428323"/>
          </a:xfrm>
        </p:spPr>
        <p:txBody>
          <a:bodyPr>
            <a:normAutofit/>
          </a:bodyPr>
          <a:lstStyle/>
          <a:p>
            <a:r>
              <a:rPr lang="en-GB" sz="2400" dirty="0">
                <a:solidFill>
                  <a:schemeClr val="bg2">
                    <a:lumMod val="75000"/>
                  </a:schemeClr>
                </a:solidFill>
              </a:rPr>
              <a:t>Rogare is supported in our work by a number of Associate Members – partners to the fundraising sector that share our critical fundraising ethos. It is because of this support that we can make all our work freely available to the fundraising profession.</a:t>
            </a:r>
            <a:endParaRPr lang="en-US" sz="2400" dirty="0">
              <a:solidFill>
                <a:schemeClr val="bg2">
                  <a:lumMod val="75000"/>
                </a:schemeClr>
              </a:solidFill>
            </a:endParaRPr>
          </a:p>
        </p:txBody>
      </p:sp>
      <p:pic>
        <p:nvPicPr>
          <p:cNvPr id="4" name="Picture 3" descr="Logo, company name&#10;&#10;Description automatically generated">
            <a:extLst>
              <a:ext uri="{FF2B5EF4-FFF2-40B4-BE49-F238E27FC236}">
                <a16:creationId xmlns:a16="http://schemas.microsoft.com/office/drawing/2014/main" id="{F20891DA-C3DC-75FD-6BA3-D3306EB1FD1C}"/>
              </a:ext>
            </a:extLst>
          </p:cNvPr>
          <p:cNvPicPr>
            <a:picLocks noChangeAspect="1"/>
          </p:cNvPicPr>
          <p:nvPr/>
        </p:nvPicPr>
        <p:blipFill>
          <a:blip r:embed="rId2"/>
          <a:stretch>
            <a:fillRect/>
          </a:stretch>
        </p:blipFill>
        <p:spPr>
          <a:xfrm>
            <a:off x="3855195" y="4666925"/>
            <a:ext cx="1495440" cy="81200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8F9CDB7-BA4D-24E6-5D02-B8E32D5253F3}"/>
              </a:ext>
            </a:extLst>
          </p:cNvPr>
          <p:cNvPicPr>
            <a:picLocks noChangeAspect="1"/>
          </p:cNvPicPr>
          <p:nvPr/>
        </p:nvPicPr>
        <p:blipFill>
          <a:blip r:embed="rId3"/>
          <a:stretch>
            <a:fillRect/>
          </a:stretch>
        </p:blipFill>
        <p:spPr>
          <a:xfrm>
            <a:off x="141009" y="4835797"/>
            <a:ext cx="1851125" cy="34174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54253A27-D2FD-6C02-9A80-2F448D40E9CF}"/>
              </a:ext>
            </a:extLst>
          </p:cNvPr>
          <p:cNvPicPr>
            <a:picLocks noChangeAspect="1"/>
          </p:cNvPicPr>
          <p:nvPr/>
        </p:nvPicPr>
        <p:blipFill>
          <a:blip r:embed="rId4"/>
          <a:stretch>
            <a:fillRect/>
          </a:stretch>
        </p:blipFill>
        <p:spPr>
          <a:xfrm>
            <a:off x="5512645" y="4688750"/>
            <a:ext cx="2242860" cy="635840"/>
          </a:xfrm>
          <a:prstGeom prst="rect">
            <a:avLst/>
          </a:prstGeom>
        </p:spPr>
      </p:pic>
      <p:pic>
        <p:nvPicPr>
          <p:cNvPr id="7" name="Picture 6" descr="Icon&#10;&#10;Description automatically generated">
            <a:extLst>
              <a:ext uri="{FF2B5EF4-FFF2-40B4-BE49-F238E27FC236}">
                <a16:creationId xmlns:a16="http://schemas.microsoft.com/office/drawing/2014/main" id="{3E7D15DC-5B30-401B-1814-D3BA462E3991}"/>
              </a:ext>
            </a:extLst>
          </p:cNvPr>
          <p:cNvPicPr>
            <a:picLocks noChangeAspect="1"/>
          </p:cNvPicPr>
          <p:nvPr/>
        </p:nvPicPr>
        <p:blipFill>
          <a:blip r:embed="rId5"/>
          <a:stretch>
            <a:fillRect/>
          </a:stretch>
        </p:blipFill>
        <p:spPr>
          <a:xfrm>
            <a:off x="7917515" y="4319930"/>
            <a:ext cx="1007824" cy="1158998"/>
          </a:xfrm>
          <a:prstGeom prst="rect">
            <a:avLst/>
          </a:prstGeom>
        </p:spPr>
      </p:pic>
      <p:pic>
        <p:nvPicPr>
          <p:cNvPr id="8" name="Picture 7">
            <a:extLst>
              <a:ext uri="{FF2B5EF4-FFF2-40B4-BE49-F238E27FC236}">
                <a16:creationId xmlns:a16="http://schemas.microsoft.com/office/drawing/2014/main" id="{B90C4BCC-AF50-1378-7194-37DC890F08C4}"/>
              </a:ext>
            </a:extLst>
          </p:cNvPr>
          <p:cNvPicPr>
            <a:picLocks noChangeAspect="1"/>
          </p:cNvPicPr>
          <p:nvPr/>
        </p:nvPicPr>
        <p:blipFill>
          <a:blip r:embed="rId6"/>
          <a:stretch>
            <a:fillRect/>
          </a:stretch>
        </p:blipFill>
        <p:spPr>
          <a:xfrm>
            <a:off x="2273412" y="4715091"/>
            <a:ext cx="1235099" cy="477197"/>
          </a:xfrm>
          <a:prstGeom prst="rect">
            <a:avLst/>
          </a:prstGeom>
        </p:spPr>
      </p:pic>
    </p:spTree>
    <p:extLst>
      <p:ext uri="{BB962C8B-B14F-4D97-AF65-F5344CB8AC3E}">
        <p14:creationId xmlns:p14="http://schemas.microsoft.com/office/powerpoint/2010/main" val="351169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2E91-45C0-7CD4-E312-0C8B199D580E}"/>
              </a:ext>
            </a:extLst>
          </p:cNvPr>
          <p:cNvSpPr>
            <a:spLocks noGrp="1"/>
          </p:cNvSpPr>
          <p:nvPr>
            <p:ph type="title"/>
          </p:nvPr>
        </p:nvSpPr>
        <p:spPr/>
        <p:txBody>
          <a:bodyPr/>
          <a:lstStyle/>
          <a:p>
            <a:r>
              <a:rPr lang="en-GB" dirty="0"/>
              <a:t>External trends</a:t>
            </a:r>
          </a:p>
        </p:txBody>
      </p:sp>
      <p:sp>
        <p:nvSpPr>
          <p:cNvPr id="3" name="Content Placeholder 2">
            <a:extLst>
              <a:ext uri="{FF2B5EF4-FFF2-40B4-BE49-F238E27FC236}">
                <a16:creationId xmlns:a16="http://schemas.microsoft.com/office/drawing/2014/main" id="{F1700C32-E3E3-9423-1726-2076F3E75BBD}"/>
              </a:ext>
            </a:extLst>
          </p:cNvPr>
          <p:cNvSpPr>
            <a:spLocks noGrp="1"/>
          </p:cNvSpPr>
          <p:nvPr>
            <p:ph idx="1"/>
          </p:nvPr>
        </p:nvSpPr>
        <p:spPr/>
        <p:txBody>
          <a:bodyPr>
            <a:normAutofit/>
          </a:bodyPr>
          <a:lstStyle/>
          <a:p>
            <a:pPr marL="342900" lvl="0" indent="-342900" fontAlgn="base">
              <a:buSzPts val="1000"/>
              <a:buFont typeface="Symbol" panose="05050102010706020507" pitchFamily="18" charset="2"/>
              <a:buChar char=""/>
              <a:tabLst>
                <a:tab pos="457200" algn="l"/>
              </a:tabLst>
            </a:pPr>
            <a:r>
              <a:rPr lang="en-US" sz="2800" dirty="0">
                <a:solidFill>
                  <a:schemeClr val="bg2">
                    <a:lumMod val="75000"/>
                  </a:schemeClr>
                </a:solidFill>
                <a:effectLst/>
                <a:latin typeface="Avenir Medium" panose="02000503020000020003"/>
                <a:ea typeface="Times New Roman" panose="02020603050405020304" pitchFamily="18" charset="0"/>
                <a:cs typeface="Varah " panose="020B0604020202020204" charset="0"/>
              </a:rPr>
              <a:t>In 2007, legacy income was worth £1.7bn, in 20/21 thi</a:t>
            </a:r>
            <a:r>
              <a:rPr lang="en-US" dirty="0">
                <a:solidFill>
                  <a:schemeClr val="bg2">
                    <a:lumMod val="75000"/>
                  </a:schemeClr>
                </a:solidFill>
                <a:latin typeface="Avenir Medium" panose="02000503020000020003"/>
                <a:ea typeface="Times New Roman" panose="02020603050405020304" pitchFamily="18" charset="0"/>
                <a:cs typeface="Varah " panose="020B0604020202020204" charset="0"/>
              </a:rPr>
              <a:t>s has nearly </a:t>
            </a:r>
            <a:r>
              <a:rPr lang="en-GB" sz="2800" dirty="0">
                <a:solidFill>
                  <a:schemeClr val="bg2">
                    <a:lumMod val="75000"/>
                  </a:schemeClr>
                </a:solidFill>
                <a:effectLst/>
                <a:latin typeface="Avenir Medium" panose="02000503020000020003"/>
                <a:ea typeface="Times New Roman" panose="02020603050405020304" pitchFamily="18" charset="0"/>
                <a:cs typeface="Varah " panose="020B0604020202020204" charset="0"/>
              </a:rPr>
              <a:t>doubled to £3bn </a:t>
            </a:r>
            <a:r>
              <a:rPr lang="en-US" sz="2800" dirty="0">
                <a:solidFill>
                  <a:schemeClr val="bg2">
                    <a:lumMod val="75000"/>
                  </a:schemeClr>
                </a:solidFill>
                <a:effectLst/>
                <a:latin typeface="Avenir Medium" panose="02000503020000020003"/>
                <a:ea typeface="Times New Roman" panose="02020603050405020304" pitchFamily="18" charset="0"/>
                <a:cs typeface="Varah " panose="020B0604020202020204" charset="0"/>
              </a:rPr>
              <a:t>​</a:t>
            </a:r>
            <a:endParaRPr lang="en-GB" sz="2800" dirty="0">
              <a:solidFill>
                <a:schemeClr val="bg2">
                  <a:lumMod val="75000"/>
                </a:schemeClr>
              </a:solidFill>
              <a:effectLst/>
              <a:latin typeface="Avenir Medium" panose="02000503020000020003"/>
              <a:ea typeface="Times New Roman" panose="02020603050405020304" pitchFamily="18" charset="0"/>
              <a:cs typeface="Varah " panose="020B0604020202020204" charset="0"/>
            </a:endParaRPr>
          </a:p>
          <a:p>
            <a:pPr marL="342900" lvl="0" indent="-342900" fontAlgn="base">
              <a:buSzPts val="1000"/>
              <a:buFont typeface="Symbol" panose="05050102010706020507" pitchFamily="18" charset="2"/>
              <a:buChar char=""/>
              <a:tabLst>
                <a:tab pos="457200" algn="l"/>
              </a:tabLst>
            </a:pPr>
            <a:r>
              <a:rPr lang="en-GB" sz="2800" dirty="0">
                <a:solidFill>
                  <a:schemeClr val="bg2">
                    <a:lumMod val="60000"/>
                    <a:lumOff val="40000"/>
                  </a:schemeClr>
                </a:solidFill>
                <a:effectLst/>
                <a:latin typeface="Avenir Medium" panose="02000503020000020003"/>
                <a:ea typeface="Times New Roman" panose="02020603050405020304" pitchFamily="18" charset="0"/>
                <a:cs typeface="Varah " panose="020B0604020202020204" charset="0"/>
              </a:rPr>
              <a:t>1 in 3 baby boomers are putting a gift in their will</a:t>
            </a:r>
            <a:r>
              <a:rPr lang="en-US" sz="2800" dirty="0">
                <a:solidFill>
                  <a:schemeClr val="bg2">
                    <a:lumMod val="60000"/>
                    <a:lumOff val="40000"/>
                  </a:schemeClr>
                </a:solidFill>
                <a:effectLst/>
                <a:latin typeface="Avenir Medium" panose="02000503020000020003"/>
                <a:ea typeface="Times New Roman" panose="02020603050405020304" pitchFamily="18" charset="0"/>
                <a:cs typeface="Varah " panose="020B0604020202020204" charset="0"/>
              </a:rPr>
              <a:t>​</a:t>
            </a:r>
          </a:p>
          <a:p>
            <a:pPr marL="342900" lvl="0" indent="-342900" fontAlgn="base">
              <a:buSzPts val="1000"/>
              <a:buFont typeface="Symbol" panose="05050102010706020507" pitchFamily="18" charset="2"/>
              <a:buChar char=""/>
              <a:tabLst>
                <a:tab pos="457200" algn="l"/>
              </a:tabLst>
            </a:pPr>
            <a:r>
              <a:rPr lang="en-GB" sz="2800" dirty="0">
                <a:solidFill>
                  <a:schemeClr val="bg2">
                    <a:lumMod val="75000"/>
                  </a:schemeClr>
                </a:solidFill>
                <a:effectLst/>
                <a:latin typeface="Avenir Medium" panose="02000503020000020003"/>
                <a:ea typeface="Times New Roman" panose="02020603050405020304" pitchFamily="18" charset="0"/>
                <a:cs typeface="Varah " panose="020B0604020202020204" charset="0"/>
              </a:rPr>
              <a:t>58% of adults do not have a will in the UK</a:t>
            </a:r>
          </a:p>
          <a:p>
            <a:pPr marL="342900" lvl="0" indent="-342900" fontAlgn="base">
              <a:buSzPts val="1000"/>
              <a:buFont typeface="Symbol" panose="05050102010706020507" pitchFamily="18" charset="2"/>
              <a:buChar char=""/>
              <a:tabLst>
                <a:tab pos="457200" algn="l"/>
              </a:tabLst>
            </a:pPr>
            <a:r>
              <a:rPr lang="en-GB" sz="2800" dirty="0">
                <a:solidFill>
                  <a:schemeClr val="bg2">
                    <a:lumMod val="60000"/>
                    <a:lumOff val="40000"/>
                  </a:schemeClr>
                </a:solidFill>
                <a:latin typeface="Avenir Medium" panose="02000503020000020003"/>
                <a:ea typeface="Times New Roman" panose="02020603050405020304" pitchFamily="18" charset="0"/>
                <a:cs typeface="Varah " panose="020B0604020202020204" charset="0"/>
              </a:rPr>
              <a:t>Only 6.3% of people in the UK include a charitable bequest</a:t>
            </a:r>
            <a:endParaRPr lang="en-GB" sz="2800" dirty="0">
              <a:solidFill>
                <a:schemeClr val="bg2">
                  <a:lumMod val="75000"/>
                </a:schemeClr>
              </a:solidFill>
              <a:effectLst/>
              <a:latin typeface="Avenir Medium" panose="02000503020000020003"/>
              <a:ea typeface="Times New Roman" panose="02020603050405020304" pitchFamily="18" charset="0"/>
              <a:cs typeface="Varah " panose="020B0604020202020204" charset="0"/>
            </a:endParaRPr>
          </a:p>
          <a:p>
            <a:endParaRPr lang="en-GB" dirty="0"/>
          </a:p>
        </p:txBody>
      </p:sp>
    </p:spTree>
    <p:extLst>
      <p:ext uri="{BB962C8B-B14F-4D97-AF65-F5344CB8AC3E}">
        <p14:creationId xmlns:p14="http://schemas.microsoft.com/office/powerpoint/2010/main" val="3131298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B101-6434-43AF-7501-3FB79BBEC649}"/>
              </a:ext>
            </a:extLst>
          </p:cNvPr>
          <p:cNvSpPr>
            <a:spLocks noGrp="1"/>
          </p:cNvSpPr>
          <p:nvPr>
            <p:ph type="title"/>
          </p:nvPr>
        </p:nvSpPr>
        <p:spPr/>
        <p:txBody>
          <a:bodyPr>
            <a:normAutofit/>
          </a:bodyPr>
          <a:lstStyle/>
          <a:p>
            <a:r>
              <a:rPr lang="en-GB" sz="4000"/>
              <a:t>Making legacy giving meaningful</a:t>
            </a:r>
            <a:endParaRPr lang="en-GB" sz="4000" dirty="0"/>
          </a:p>
        </p:txBody>
      </p:sp>
      <p:graphicFrame>
        <p:nvGraphicFramePr>
          <p:cNvPr id="6" name="Content Placeholder 2">
            <a:extLst>
              <a:ext uri="{FF2B5EF4-FFF2-40B4-BE49-F238E27FC236}">
                <a16:creationId xmlns:a16="http://schemas.microsoft.com/office/drawing/2014/main" id="{085B3CAF-6425-BA96-CEB4-782631774A5E}"/>
              </a:ext>
            </a:extLst>
          </p:cNvPr>
          <p:cNvGraphicFramePr>
            <a:graphicFrameLocks noGrp="1"/>
          </p:cNvGraphicFramePr>
          <p:nvPr>
            <p:ph idx="1"/>
            <p:extLst>
              <p:ext uri="{D42A27DB-BD31-4B8C-83A1-F6EECF244321}">
                <p14:modId xmlns:p14="http://schemas.microsoft.com/office/powerpoint/2010/main" val="934302682"/>
              </p:ext>
            </p:extLst>
          </p:nvPr>
        </p:nvGraphicFramePr>
        <p:xfrm>
          <a:off x="628650" y="1825625"/>
          <a:ext cx="7765542" cy="4200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616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4EC6-38BC-9A48-BF6F-A900406C6D0F}"/>
              </a:ext>
            </a:extLst>
          </p:cNvPr>
          <p:cNvSpPr>
            <a:spLocks noGrp="1"/>
          </p:cNvSpPr>
          <p:nvPr>
            <p:ph type="title"/>
          </p:nvPr>
        </p:nvSpPr>
        <p:spPr/>
        <p:txBody>
          <a:bodyPr/>
          <a:lstStyle/>
          <a:p>
            <a:r>
              <a:rPr lang="en-GB" dirty="0"/>
              <a:t>The legacy journey</a:t>
            </a:r>
          </a:p>
        </p:txBody>
      </p:sp>
      <p:graphicFrame>
        <p:nvGraphicFramePr>
          <p:cNvPr id="10" name="Content Placeholder 2">
            <a:extLst>
              <a:ext uri="{FF2B5EF4-FFF2-40B4-BE49-F238E27FC236}">
                <a16:creationId xmlns:a16="http://schemas.microsoft.com/office/drawing/2014/main" id="{7A9CDE15-F81C-AB2D-A767-1B198AF820DA}"/>
              </a:ext>
            </a:extLst>
          </p:cNvPr>
          <p:cNvGraphicFramePr>
            <a:graphicFrameLocks noGrp="1"/>
          </p:cNvGraphicFramePr>
          <p:nvPr>
            <p:ph sz="half" idx="1"/>
            <p:extLst>
              <p:ext uri="{D42A27DB-BD31-4B8C-83A1-F6EECF244321}">
                <p14:modId xmlns:p14="http://schemas.microsoft.com/office/powerpoint/2010/main" val="3833381661"/>
              </p:ext>
            </p:extLst>
          </p:nvPr>
        </p:nvGraphicFramePr>
        <p:xfrm>
          <a:off x="628650" y="1825625"/>
          <a:ext cx="7436358" cy="4209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991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9B8F-D2C0-DA6F-36C1-649C050ADDE6}"/>
              </a:ext>
            </a:extLst>
          </p:cNvPr>
          <p:cNvSpPr>
            <a:spLocks noGrp="1"/>
          </p:cNvSpPr>
          <p:nvPr>
            <p:ph type="title"/>
          </p:nvPr>
        </p:nvSpPr>
        <p:spPr/>
        <p:txBody>
          <a:bodyPr/>
          <a:lstStyle/>
          <a:p>
            <a:r>
              <a:rPr lang="en-GB" dirty="0"/>
              <a:t>Research Methodology</a:t>
            </a:r>
          </a:p>
        </p:txBody>
      </p:sp>
      <p:sp>
        <p:nvSpPr>
          <p:cNvPr id="3" name="Content Placeholder 2">
            <a:extLst>
              <a:ext uri="{FF2B5EF4-FFF2-40B4-BE49-F238E27FC236}">
                <a16:creationId xmlns:a16="http://schemas.microsoft.com/office/drawing/2014/main" id="{0D470685-71EB-B845-56E5-332009CEDA41}"/>
              </a:ext>
            </a:extLst>
          </p:cNvPr>
          <p:cNvSpPr>
            <a:spLocks noGrp="1"/>
          </p:cNvSpPr>
          <p:nvPr>
            <p:ph idx="1"/>
          </p:nvPr>
        </p:nvSpPr>
        <p:spPr/>
        <p:txBody>
          <a:bodyPr>
            <a:normAutofit fontScale="85000" lnSpcReduction="20000"/>
          </a:bodyPr>
          <a:lstStyle/>
          <a:p>
            <a:pPr marL="457200" indent="-457200" algn="l">
              <a:buFont typeface="Arial" panose="020B0604020202020204" pitchFamily="34" charset="0"/>
              <a:buChar char="•"/>
            </a:pPr>
            <a:r>
              <a:rPr lang="en-US" dirty="0">
                <a:solidFill>
                  <a:schemeClr val="bg2">
                    <a:lumMod val="75000"/>
                  </a:schemeClr>
                </a:solidFill>
                <a:latin typeface="Avenir Medium" panose="02000503020000020003"/>
              </a:rPr>
              <a:t>T</a:t>
            </a:r>
            <a:r>
              <a:rPr lang="en-US" b="0" i="0" dirty="0">
                <a:solidFill>
                  <a:schemeClr val="bg2">
                    <a:lumMod val="75000"/>
                  </a:schemeClr>
                </a:solidFill>
                <a:effectLst/>
                <a:latin typeface="Avenir Medium" panose="02000503020000020003"/>
              </a:rPr>
              <a:t>wo successive online surveys were sent out to Christian Research’s online panel</a:t>
            </a:r>
          </a:p>
          <a:p>
            <a:pPr marL="457200" indent="-457200" algn="l">
              <a:buFont typeface="Arial" panose="020B0604020202020204" pitchFamily="34" charset="0"/>
              <a:buChar char="•"/>
            </a:pPr>
            <a:r>
              <a:rPr lang="en-US" b="0" i="0" dirty="0">
                <a:solidFill>
                  <a:schemeClr val="bg2">
                    <a:lumMod val="60000"/>
                    <a:lumOff val="40000"/>
                  </a:schemeClr>
                </a:solidFill>
                <a:effectLst/>
                <a:latin typeface="Avenir Medium" panose="02000503020000020003"/>
              </a:rPr>
              <a:t>The surveys were open to anyone aged 18 years or over and respondents supported a range of charitable causes </a:t>
            </a:r>
          </a:p>
          <a:p>
            <a:pPr marL="457200" indent="-457200" algn="l">
              <a:buFont typeface="Arial" panose="020B0604020202020204" pitchFamily="34" charset="0"/>
              <a:buChar char="•"/>
            </a:pPr>
            <a:r>
              <a:rPr lang="en-US" b="0" i="0" dirty="0">
                <a:solidFill>
                  <a:schemeClr val="bg2">
                    <a:lumMod val="75000"/>
                  </a:schemeClr>
                </a:solidFill>
                <a:effectLst/>
                <a:latin typeface="Avenir Medium" panose="02000503020000020003"/>
              </a:rPr>
              <a:t>Over 2,100 respondents across both surveys</a:t>
            </a:r>
          </a:p>
          <a:p>
            <a:pPr marL="457200" indent="-457200" algn="l">
              <a:buFont typeface="Arial" panose="020B0604020202020204" pitchFamily="34" charset="0"/>
              <a:buChar char="•"/>
            </a:pPr>
            <a:r>
              <a:rPr lang="en-US" b="0" i="0" dirty="0">
                <a:solidFill>
                  <a:schemeClr val="bg2">
                    <a:lumMod val="60000"/>
                    <a:lumOff val="40000"/>
                  </a:schemeClr>
                </a:solidFill>
                <a:effectLst/>
                <a:latin typeface="Avenir Medium" panose="02000503020000020003"/>
              </a:rPr>
              <a:t>The first survey examined which psychological factors drive the charitable bequest decision and move a person from consideration to intent</a:t>
            </a:r>
          </a:p>
          <a:p>
            <a:pPr marL="457200" indent="-457200" algn="l">
              <a:buFont typeface="Arial" panose="020B0604020202020204" pitchFamily="34" charset="0"/>
              <a:buChar char="•"/>
            </a:pPr>
            <a:r>
              <a:rPr lang="en-US" b="0" i="0" dirty="0">
                <a:solidFill>
                  <a:schemeClr val="bg2">
                    <a:lumMod val="75000"/>
                  </a:schemeClr>
                </a:solidFill>
                <a:effectLst/>
                <a:latin typeface="Avenir Medium" panose="02000503020000020003"/>
              </a:rPr>
              <a:t>The second survey used scenarios in order to prime low/high levels of certain psychological factors to see if different combinations of each affected a person’s intention to leave a gift in their Will</a:t>
            </a:r>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170201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DFAB-1CAC-E9AA-C4F1-C839719CBD73}"/>
              </a:ext>
            </a:extLst>
          </p:cNvPr>
          <p:cNvSpPr>
            <a:spLocks noGrp="1"/>
          </p:cNvSpPr>
          <p:nvPr>
            <p:ph type="title"/>
          </p:nvPr>
        </p:nvSpPr>
        <p:spPr/>
        <p:txBody>
          <a:bodyPr>
            <a:normAutofit/>
          </a:bodyPr>
          <a:lstStyle/>
          <a:p>
            <a:r>
              <a:rPr lang="en-GB" sz="3600" dirty="0"/>
              <a:t>Which psychological factors move supporters on in their legacy journey?</a:t>
            </a:r>
          </a:p>
        </p:txBody>
      </p:sp>
      <p:sp>
        <p:nvSpPr>
          <p:cNvPr id="3" name="Content Placeholder 2">
            <a:extLst>
              <a:ext uri="{FF2B5EF4-FFF2-40B4-BE49-F238E27FC236}">
                <a16:creationId xmlns:a16="http://schemas.microsoft.com/office/drawing/2014/main" id="{E170D1E7-81C6-B2AD-AB3B-1BD71E066327}"/>
              </a:ext>
            </a:extLst>
          </p:cNvPr>
          <p:cNvSpPr>
            <a:spLocks noGrp="1"/>
          </p:cNvSpPr>
          <p:nvPr>
            <p:ph idx="1"/>
          </p:nvPr>
        </p:nvSpPr>
        <p:spPr>
          <a:xfrm>
            <a:off x="628650" y="2013857"/>
            <a:ext cx="3780064" cy="4163106"/>
          </a:xfrm>
        </p:spPr>
        <p:txBody>
          <a:bodyPr>
            <a:normAutofit/>
          </a:bodyPr>
          <a:lstStyle/>
          <a:p>
            <a:pPr marL="457200" indent="-457200" algn="l">
              <a:buFont typeface="Arial" panose="020B0604020202020204" pitchFamily="34" charset="0"/>
              <a:buChar char="•"/>
            </a:pPr>
            <a:r>
              <a:rPr lang="en-US" sz="2600" b="0" i="0" dirty="0">
                <a:solidFill>
                  <a:schemeClr val="bg2">
                    <a:lumMod val="75000"/>
                  </a:schemeClr>
                </a:solidFill>
                <a:effectLst/>
                <a:latin typeface="Avenir Medium" panose="02000503020000020003"/>
              </a:rPr>
              <a:t>Connectedness</a:t>
            </a:r>
          </a:p>
          <a:p>
            <a:pPr marL="457200" indent="-457200" algn="l">
              <a:buFont typeface="Arial" panose="020B0604020202020204" pitchFamily="34" charset="0"/>
              <a:buChar char="•"/>
            </a:pPr>
            <a:r>
              <a:rPr lang="en-US" sz="2600" dirty="0">
                <a:solidFill>
                  <a:schemeClr val="bg2">
                    <a:lumMod val="60000"/>
                    <a:lumOff val="40000"/>
                  </a:schemeClr>
                </a:solidFill>
                <a:latin typeface="Avenir Medium" panose="02000503020000020003"/>
              </a:rPr>
              <a:t>S</a:t>
            </a:r>
            <a:r>
              <a:rPr lang="en-US" sz="2600" b="0" i="0" dirty="0">
                <a:solidFill>
                  <a:schemeClr val="bg2">
                    <a:lumMod val="60000"/>
                    <a:lumOff val="40000"/>
                  </a:schemeClr>
                </a:solidFill>
                <a:effectLst/>
                <a:latin typeface="Avenir Medium" panose="02000503020000020003"/>
              </a:rPr>
              <a:t>elf-efficacy</a:t>
            </a:r>
          </a:p>
          <a:p>
            <a:pPr marL="457200" indent="-457200" algn="l">
              <a:buFont typeface="Arial" panose="020B0604020202020204" pitchFamily="34" charset="0"/>
              <a:buChar char="•"/>
            </a:pPr>
            <a:r>
              <a:rPr lang="en-US" sz="2600" dirty="0">
                <a:solidFill>
                  <a:schemeClr val="bg2">
                    <a:lumMod val="75000"/>
                  </a:schemeClr>
                </a:solidFill>
                <a:latin typeface="Avenir Medium" panose="02000503020000020003"/>
              </a:rPr>
              <a:t>I</a:t>
            </a:r>
            <a:r>
              <a:rPr lang="en-US" sz="2600" b="0" i="0" dirty="0">
                <a:solidFill>
                  <a:schemeClr val="bg2">
                    <a:lumMod val="75000"/>
                  </a:schemeClr>
                </a:solidFill>
                <a:effectLst/>
                <a:latin typeface="Avenir Medium" panose="02000503020000020003"/>
              </a:rPr>
              <a:t>dentity importance </a:t>
            </a:r>
          </a:p>
          <a:p>
            <a:pPr marL="457200" indent="-457200" algn="l">
              <a:buFont typeface="Arial" panose="020B0604020202020204" pitchFamily="34" charset="0"/>
              <a:buChar char="•"/>
            </a:pPr>
            <a:r>
              <a:rPr lang="en-US" sz="2600" dirty="0">
                <a:solidFill>
                  <a:schemeClr val="bg2">
                    <a:lumMod val="60000"/>
                    <a:lumOff val="40000"/>
                  </a:schemeClr>
                </a:solidFill>
                <a:latin typeface="Avenir Medium" panose="02000503020000020003"/>
              </a:rPr>
              <a:t>S</a:t>
            </a:r>
            <a:r>
              <a:rPr lang="en-US" sz="2600" b="0" i="0" dirty="0">
                <a:solidFill>
                  <a:schemeClr val="bg2">
                    <a:lumMod val="60000"/>
                    <a:lumOff val="40000"/>
                  </a:schemeClr>
                </a:solidFill>
                <a:effectLst/>
                <a:latin typeface="Avenir Medium" panose="02000503020000020003"/>
              </a:rPr>
              <a:t>ense of purpose</a:t>
            </a:r>
            <a:endParaRPr lang="en-GB" sz="2600" dirty="0">
              <a:solidFill>
                <a:schemeClr val="bg2">
                  <a:lumMod val="60000"/>
                  <a:lumOff val="40000"/>
                </a:schemeClr>
              </a:solidFill>
              <a:latin typeface="Avenir Medium" panose="02000503020000020003"/>
            </a:endParaRPr>
          </a:p>
        </p:txBody>
      </p:sp>
      <p:pic>
        <p:nvPicPr>
          <p:cNvPr id="5" name="Picture 4" descr="Hand holding wooden heart">
            <a:extLst>
              <a:ext uri="{FF2B5EF4-FFF2-40B4-BE49-F238E27FC236}">
                <a16:creationId xmlns:a16="http://schemas.microsoft.com/office/drawing/2014/main" id="{576BF351-A856-0903-688F-F4D0F31B111C}"/>
              </a:ext>
            </a:extLst>
          </p:cNvPr>
          <p:cNvPicPr>
            <a:picLocks noChangeAspect="1"/>
          </p:cNvPicPr>
          <p:nvPr/>
        </p:nvPicPr>
        <p:blipFill rotWithShape="1">
          <a:blip r:embed="rId3"/>
          <a:srcRect l="4714" r="39731"/>
          <a:stretch/>
        </p:blipFill>
        <p:spPr>
          <a:xfrm>
            <a:off x="4572000" y="2013857"/>
            <a:ext cx="3602946" cy="3647752"/>
          </a:xfrm>
          <a:prstGeom prst="rect">
            <a:avLst/>
          </a:prstGeom>
        </p:spPr>
      </p:pic>
    </p:spTree>
    <p:extLst>
      <p:ext uri="{BB962C8B-B14F-4D97-AF65-F5344CB8AC3E}">
        <p14:creationId xmlns:p14="http://schemas.microsoft.com/office/powerpoint/2010/main" val="3109525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4C06-D629-8B08-11FB-937ED15EC400}"/>
              </a:ext>
            </a:extLst>
          </p:cNvPr>
          <p:cNvSpPr>
            <a:spLocks noGrp="1"/>
          </p:cNvSpPr>
          <p:nvPr>
            <p:ph type="title"/>
          </p:nvPr>
        </p:nvSpPr>
        <p:spPr/>
        <p:txBody>
          <a:bodyPr/>
          <a:lstStyle/>
          <a:p>
            <a:r>
              <a:rPr lang="en-GB" dirty="0"/>
              <a:t>Connectedness</a:t>
            </a:r>
          </a:p>
        </p:txBody>
      </p:sp>
      <p:sp>
        <p:nvSpPr>
          <p:cNvPr id="3" name="Content Placeholder 2">
            <a:extLst>
              <a:ext uri="{FF2B5EF4-FFF2-40B4-BE49-F238E27FC236}">
                <a16:creationId xmlns:a16="http://schemas.microsoft.com/office/drawing/2014/main" id="{4531CD80-6453-441A-0F86-F2C48C73C8D6}"/>
              </a:ext>
            </a:extLst>
          </p:cNvPr>
          <p:cNvSpPr>
            <a:spLocks noGrp="1"/>
          </p:cNvSpPr>
          <p:nvPr>
            <p:ph idx="1"/>
          </p:nvPr>
        </p:nvSpPr>
        <p:spPr>
          <a:xfrm>
            <a:off x="628650" y="1698146"/>
            <a:ext cx="4391406" cy="4493469"/>
          </a:xfrm>
        </p:spPr>
        <p:txBody>
          <a:bodyPr>
            <a:normAutofit fontScale="47500" lnSpcReduction="20000"/>
          </a:bodyPr>
          <a:lstStyle/>
          <a:p>
            <a:pPr marL="285750" indent="-285750">
              <a:buFont typeface="Arial" panose="020B0604020202020204" pitchFamily="34" charset="0"/>
              <a:buChar char="•"/>
            </a:pPr>
            <a:r>
              <a:rPr lang="en-GB" sz="3600" dirty="0">
                <a:solidFill>
                  <a:schemeClr val="bg2">
                    <a:lumMod val="75000"/>
                  </a:schemeClr>
                </a:solidFill>
                <a:effectLst/>
                <a:latin typeface="Avenir Medium" panose="02000503020000020003"/>
                <a:ea typeface="Calibri" panose="020F0502020204030204" pitchFamily="34" charset="0"/>
                <a:cs typeface="Times New Roman" panose="02020603050405020304" pitchFamily="18" charset="0"/>
              </a:rPr>
              <a:t>Connectedness can be described as the closeness or intimacy a person feels in their relationships with others </a:t>
            </a:r>
          </a:p>
          <a:p>
            <a:pPr marL="285750" indent="-285750">
              <a:buFont typeface="Arial" panose="020B0604020202020204" pitchFamily="34" charset="0"/>
              <a:buChar char="•"/>
            </a:pPr>
            <a:r>
              <a:rPr lang="en-GB" sz="3600" dirty="0">
                <a:solidFill>
                  <a:schemeClr val="bg2">
                    <a:lumMod val="60000"/>
                    <a:lumOff val="40000"/>
                  </a:schemeClr>
                </a:solidFill>
                <a:latin typeface="Avenir Medium" panose="02000503020000020003"/>
                <a:ea typeface="Calibri" panose="020F0502020204030204" pitchFamily="34" charset="0"/>
                <a:cs typeface="Times New Roman" panose="02020603050405020304" pitchFamily="18" charset="0"/>
              </a:rPr>
              <a:t>People</a:t>
            </a:r>
            <a:r>
              <a:rPr lang="en-GB" sz="3600" dirty="0">
                <a:solidFill>
                  <a:schemeClr val="bg2">
                    <a:lumMod val="60000"/>
                    <a:lumOff val="40000"/>
                  </a:schemeClr>
                </a:solidFill>
                <a:effectLst/>
                <a:latin typeface="Avenir Medium" panose="02000503020000020003"/>
                <a:ea typeface="Calibri" panose="020F0502020204030204" pitchFamily="34" charset="0"/>
                <a:cs typeface="Times New Roman" panose="02020603050405020304" pitchFamily="18" charset="0"/>
              </a:rPr>
              <a:t> build these relationships over their lifetime </a:t>
            </a:r>
          </a:p>
          <a:p>
            <a:pPr marL="285750" indent="-285750">
              <a:buFont typeface="Arial" panose="020B0604020202020204" pitchFamily="34" charset="0"/>
              <a:buChar char="•"/>
            </a:pPr>
            <a:r>
              <a:rPr lang="en-GB" sz="3600" dirty="0">
                <a:solidFill>
                  <a:schemeClr val="bg2">
                    <a:lumMod val="75000"/>
                  </a:schemeClr>
                </a:solidFill>
                <a:effectLst/>
                <a:latin typeface="Avenir Medium" panose="02000503020000020003"/>
                <a:ea typeface="Calibri" panose="020F0502020204030204" pitchFamily="34" charset="0"/>
                <a:cs typeface="Times New Roman" panose="02020603050405020304" pitchFamily="18" charset="0"/>
              </a:rPr>
              <a:t>People forge strong relationships with charitable causes if they, or someone they love, have in some way benefitted from its work</a:t>
            </a:r>
          </a:p>
          <a:p>
            <a:pPr marL="285750" indent="-285750">
              <a:buFont typeface="Arial" panose="020B0604020202020204" pitchFamily="34" charset="0"/>
              <a:buChar char="•"/>
            </a:pPr>
            <a:r>
              <a:rPr lang="en-GB" sz="3600" dirty="0">
                <a:solidFill>
                  <a:schemeClr val="bg2">
                    <a:lumMod val="60000"/>
                    <a:lumOff val="40000"/>
                  </a:schemeClr>
                </a:solidFill>
                <a:latin typeface="Avenir Medium" panose="02000503020000020003"/>
                <a:cs typeface="Times New Roman" panose="02020603050405020304" pitchFamily="18" charset="0"/>
              </a:rPr>
              <a:t>Building connectedness should be at the heart of charities’ communications</a:t>
            </a:r>
          </a:p>
          <a:p>
            <a:pPr marL="285750" indent="-285750">
              <a:buFont typeface="Arial" panose="020B0604020202020204" pitchFamily="34" charset="0"/>
              <a:buChar char="•"/>
            </a:pPr>
            <a:r>
              <a:rPr lang="en-GB" sz="3600" dirty="0">
                <a:solidFill>
                  <a:schemeClr val="bg2">
                    <a:lumMod val="75000"/>
                  </a:schemeClr>
                </a:solidFill>
                <a:latin typeface="Avenir Medium" panose="02000503020000020003"/>
                <a:cs typeface="Times New Roman" panose="02020603050405020304" pitchFamily="18" charset="0"/>
              </a:rPr>
              <a:t>We need to connect on an emotional level – using case studies can be powerful</a:t>
            </a:r>
          </a:p>
          <a:p>
            <a:pPr marL="285750" indent="-285750">
              <a:buFont typeface="Arial" panose="020B0604020202020204" pitchFamily="34" charset="0"/>
              <a:buChar char="•"/>
            </a:pPr>
            <a:r>
              <a:rPr lang="en-GB" sz="3600" dirty="0">
                <a:solidFill>
                  <a:schemeClr val="bg2">
                    <a:lumMod val="60000"/>
                    <a:lumOff val="40000"/>
                  </a:schemeClr>
                </a:solidFill>
                <a:latin typeface="Avenir Medium" panose="02000503020000020003"/>
                <a:cs typeface="Times New Roman" panose="02020603050405020304" pitchFamily="18" charset="0"/>
              </a:rPr>
              <a:t>Connecting supporters directly with beneficiaries creates a personal bond</a:t>
            </a:r>
            <a:endParaRPr lang="en-US" sz="3600" dirty="0">
              <a:solidFill>
                <a:schemeClr val="bg2">
                  <a:lumMod val="60000"/>
                  <a:lumOff val="40000"/>
                </a:schemeClr>
              </a:solidFill>
              <a:latin typeface="Avenir Medium" panose="02000503020000020003"/>
            </a:endParaRPr>
          </a:p>
          <a:p>
            <a:endParaRPr lang="en-GB" dirty="0"/>
          </a:p>
        </p:txBody>
      </p:sp>
      <p:pic>
        <p:nvPicPr>
          <p:cNvPr id="5" name="Picture 4" descr="A close-up of hands holding water drops&#10;&#10;Description automatically generated with low confidence">
            <a:extLst>
              <a:ext uri="{FF2B5EF4-FFF2-40B4-BE49-F238E27FC236}">
                <a16:creationId xmlns:a16="http://schemas.microsoft.com/office/drawing/2014/main" id="{8E4B2140-B430-4C2D-2D63-DF483B6E17AF}"/>
              </a:ext>
            </a:extLst>
          </p:cNvPr>
          <p:cNvPicPr>
            <a:picLocks noChangeAspect="1"/>
          </p:cNvPicPr>
          <p:nvPr/>
        </p:nvPicPr>
        <p:blipFill>
          <a:blip r:embed="rId3"/>
          <a:stretch>
            <a:fillRect/>
          </a:stretch>
        </p:blipFill>
        <p:spPr>
          <a:xfrm>
            <a:off x="5344846" y="1102659"/>
            <a:ext cx="2976194" cy="4493469"/>
          </a:xfrm>
          <a:prstGeom prst="rect">
            <a:avLst/>
          </a:prstGeom>
        </p:spPr>
      </p:pic>
    </p:spTree>
    <p:extLst>
      <p:ext uri="{BB962C8B-B14F-4D97-AF65-F5344CB8AC3E}">
        <p14:creationId xmlns:p14="http://schemas.microsoft.com/office/powerpoint/2010/main" val="221407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5865-6BC4-56AA-85A3-6E0E670F1D24}"/>
              </a:ext>
            </a:extLst>
          </p:cNvPr>
          <p:cNvSpPr>
            <a:spLocks noGrp="1"/>
          </p:cNvSpPr>
          <p:nvPr>
            <p:ph type="title"/>
          </p:nvPr>
        </p:nvSpPr>
        <p:spPr/>
        <p:txBody>
          <a:bodyPr/>
          <a:lstStyle/>
          <a:p>
            <a:r>
              <a:rPr lang="en-GB" dirty="0"/>
              <a:t>Self-efficacy</a:t>
            </a:r>
          </a:p>
        </p:txBody>
      </p:sp>
      <p:graphicFrame>
        <p:nvGraphicFramePr>
          <p:cNvPr id="6" name="Content Placeholder 2">
            <a:extLst>
              <a:ext uri="{FF2B5EF4-FFF2-40B4-BE49-F238E27FC236}">
                <a16:creationId xmlns:a16="http://schemas.microsoft.com/office/drawing/2014/main" id="{0879DD8F-1F6E-1F8A-8E27-7422A5C5E1A7}"/>
              </a:ext>
            </a:extLst>
          </p:cNvPr>
          <p:cNvGraphicFramePr>
            <a:graphicFrameLocks/>
          </p:cNvGraphicFramePr>
          <p:nvPr>
            <p:extLst>
              <p:ext uri="{D42A27DB-BD31-4B8C-83A1-F6EECF244321}">
                <p14:modId xmlns:p14="http://schemas.microsoft.com/office/powerpoint/2010/main" val="177861077"/>
              </p:ext>
            </p:extLst>
          </p:nvPr>
        </p:nvGraphicFramePr>
        <p:xfrm>
          <a:off x="-320040" y="1380744"/>
          <a:ext cx="10003536" cy="4796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409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738F-133E-DCFA-0590-C28402887A89}"/>
              </a:ext>
            </a:extLst>
          </p:cNvPr>
          <p:cNvSpPr>
            <a:spLocks noGrp="1"/>
          </p:cNvSpPr>
          <p:nvPr>
            <p:ph type="title"/>
          </p:nvPr>
        </p:nvSpPr>
        <p:spPr/>
        <p:txBody>
          <a:bodyPr/>
          <a:lstStyle/>
          <a:p>
            <a:r>
              <a:rPr lang="en-GB" dirty="0"/>
              <a:t>Greater purpose in life</a:t>
            </a:r>
          </a:p>
        </p:txBody>
      </p:sp>
      <p:graphicFrame>
        <p:nvGraphicFramePr>
          <p:cNvPr id="5" name="Content Placeholder 2">
            <a:extLst>
              <a:ext uri="{FF2B5EF4-FFF2-40B4-BE49-F238E27FC236}">
                <a16:creationId xmlns:a16="http://schemas.microsoft.com/office/drawing/2014/main" id="{8FFEA673-7711-A20E-1540-E5F8F3CAC1CB}"/>
              </a:ext>
            </a:extLst>
          </p:cNvPr>
          <p:cNvGraphicFramePr>
            <a:graphicFrameLocks/>
          </p:cNvGraphicFramePr>
          <p:nvPr>
            <p:extLst>
              <p:ext uri="{D42A27DB-BD31-4B8C-83A1-F6EECF244321}">
                <p14:modId xmlns:p14="http://schemas.microsoft.com/office/powerpoint/2010/main" val="305927313"/>
              </p:ext>
            </p:extLst>
          </p:nvPr>
        </p:nvGraphicFramePr>
        <p:xfrm>
          <a:off x="-404037" y="1041992"/>
          <a:ext cx="10239153" cy="5904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29265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gare PPT temptate 2019" id="{1C17DD75-85EE-1145-A76A-9C38174B3475}" vid="{E0A9BBF4-695E-0745-BB33-DD56EF0976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Rogare PPT temptate 2019</Template>
  <TotalTime>227</TotalTime>
  <Words>2944</Words>
  <Application>Microsoft Macintosh PowerPoint</Application>
  <PresentationFormat>On-screen Show (4:3)</PresentationFormat>
  <Paragraphs>112</Paragraphs>
  <Slides>15</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Avenir Medium</vt:lpstr>
      <vt:lpstr>Calibri</vt:lpstr>
      <vt:lpstr>Georgia</vt:lpstr>
      <vt:lpstr>Montserrat</vt:lpstr>
      <vt:lpstr>Symbol</vt:lpstr>
      <vt:lpstr>Times New Roman</vt:lpstr>
      <vt:lpstr>Varah</vt:lpstr>
      <vt:lpstr>Office Theme</vt:lpstr>
      <vt:lpstr>Psychological well-being  and the charitable bequest decision</vt:lpstr>
      <vt:lpstr>External trends</vt:lpstr>
      <vt:lpstr>Making legacy giving meaningful</vt:lpstr>
      <vt:lpstr>The legacy journey</vt:lpstr>
      <vt:lpstr>Research Methodology</vt:lpstr>
      <vt:lpstr>Which psychological factors move supporters on in their legacy journey?</vt:lpstr>
      <vt:lpstr>Connectedness</vt:lpstr>
      <vt:lpstr>Self-efficacy</vt:lpstr>
      <vt:lpstr>Greater purpose in life</vt:lpstr>
      <vt:lpstr>Identity importance</vt:lpstr>
      <vt:lpstr>Focusing on others</vt:lpstr>
      <vt:lpstr>Help to create a social norm</vt:lpstr>
      <vt:lpstr>PowerPoint Presentation</vt:lpstr>
      <vt:lpstr>The role of solicitors and will writers in prompting gifts</vt:lpstr>
      <vt:lpstr>Rogare Associate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Psychological well-being and the charitable bequest decision</dc:title>
  <dc:creator>Lucy Lowthian</dc:creator>
  <cp:lastModifiedBy>Ian MacQuillin</cp:lastModifiedBy>
  <cp:revision>3</cp:revision>
  <dcterms:created xsi:type="dcterms:W3CDTF">2022-05-03T13:43:03Z</dcterms:created>
  <dcterms:modified xsi:type="dcterms:W3CDTF">2022-05-23T14:13:26Z</dcterms:modified>
</cp:coreProperties>
</file>